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6" r:id="rId2"/>
    <p:sldId id="277" r:id="rId3"/>
    <p:sldId id="283" r:id="rId4"/>
    <p:sldId id="284" r:id="rId5"/>
    <p:sldId id="285" r:id="rId6"/>
    <p:sldId id="290" r:id="rId7"/>
    <p:sldId id="289" r:id="rId8"/>
    <p:sldId id="280" r:id="rId9"/>
    <p:sldId id="281" r:id="rId10"/>
    <p:sldId id="287" r:id="rId11"/>
    <p:sldId id="291" r:id="rId12"/>
    <p:sldId id="292" r:id="rId13"/>
    <p:sldId id="28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>
      <p:cViewPr varScale="1">
        <p:scale>
          <a:sx n="121" d="100"/>
          <a:sy n="121" d="100"/>
        </p:scale>
        <p:origin x="106" y="5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4CA5F-50F1-45C2-9DC1-8E8C92B58DB9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C69F2-3507-4CA3-A138-E7477968C2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90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DFEM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04448-A1CF-42F4-800E-6E86384C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199" y="210151"/>
            <a:ext cx="9531580" cy="1123273"/>
          </a:xfrm>
        </p:spPr>
        <p:txBody>
          <a:bodyPr/>
          <a:lstStyle>
            <a:lvl1pPr algn="l">
              <a:defRPr sz="4800">
                <a:solidFill>
                  <a:srgbClr val="002C5F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4" name="Rectangle 2149">
            <a:extLst>
              <a:ext uri="{FF2B5EF4-FFF2-40B4-BE49-F238E27FC236}">
                <a16:creationId xmlns:a16="http://schemas.microsoft.com/office/drawing/2014/main" id="{F47F90A4-0EA3-493D-8B7D-55D98D6047BB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3200" y="1382404"/>
            <a:ext cx="7226182" cy="1193034"/>
          </a:xfrm>
        </p:spPr>
        <p:txBody>
          <a:bodyPr lIns="92075" tIns="46038" rIns="92075" bIns="46038" anchor="t" anchorCtr="0">
            <a:noAutofit/>
          </a:bodyPr>
          <a:lstStyle>
            <a:lvl1pPr marL="0" indent="0" algn="l">
              <a:buFont typeface="Wingdings" pitchFamily="2" charset="2"/>
              <a:buNone/>
              <a:defRPr sz="3360" b="1" baseline="0">
                <a:solidFill>
                  <a:srgbClr val="002C5F"/>
                </a:solidFill>
                <a:effectLst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8727A08-A09B-4144-8517-A3ED285DD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199" y="3344500"/>
            <a:ext cx="6270491" cy="1530608"/>
          </a:xfrm>
        </p:spPr>
        <p:txBody>
          <a:bodyPr/>
          <a:lstStyle>
            <a:lvl1pPr marL="0" indent="0">
              <a:buNone/>
              <a:defRPr/>
            </a:lvl1pPr>
            <a:lvl2pPr marL="217170" indent="0">
              <a:buNone/>
              <a:defRPr/>
            </a:lvl2pPr>
            <a:lvl3pPr marL="434340" indent="0">
              <a:buNone/>
              <a:defRPr/>
            </a:lvl3pPr>
            <a:lvl4pPr marL="651510" indent="0">
              <a:buNone/>
              <a:defRPr/>
            </a:lvl4pPr>
            <a:lvl5pPr marL="857250" indent="0">
              <a:buNone/>
              <a:defRPr/>
            </a:lvl5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xyz</a:t>
            </a:r>
            <a:endParaRPr lang="de-DE" dirty="0"/>
          </a:p>
          <a:p>
            <a:pPr lvl="0"/>
            <a:r>
              <a:rPr lang="de-DE" dirty="0"/>
              <a:t>Date, </a:t>
            </a:r>
            <a:r>
              <a:rPr lang="de-DE" dirty="0" err="1"/>
              <a:t>Author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C2975B8-4441-40FF-A006-EBEE8A120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201" y="6026403"/>
            <a:ext cx="1322293" cy="3326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5BF4EE2-C969-433C-94D4-3B50AED37C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958" y="1853755"/>
            <a:ext cx="8265380" cy="6476064"/>
          </a:xfrm>
          <a:prstGeom prst="rect">
            <a:avLst/>
          </a:prstGeom>
        </p:spPr>
      </p:pic>
      <p:pic>
        <p:nvPicPr>
          <p:cNvPr id="15" name="Grafik 14" descr="Ein Bild, das Objekt, dunkel, Anzeige enthält.&#10;&#10;Automatisch generierte Beschreibung">
            <a:extLst>
              <a:ext uri="{FF2B5EF4-FFF2-40B4-BE49-F238E27FC236}">
                <a16:creationId xmlns:a16="http://schemas.microsoft.com/office/drawing/2014/main" id="{23D8E0AE-E4D0-43B8-A9BA-3BC109C66D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04927" y="5835642"/>
            <a:ext cx="3129800" cy="8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4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DFEM 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B0BA5DA-6A34-4189-A602-48969E018A77}"/>
              </a:ext>
            </a:extLst>
          </p:cNvPr>
          <p:cNvSpPr txBox="1"/>
          <p:nvPr userDrawn="1"/>
        </p:nvSpPr>
        <p:spPr>
          <a:xfrm>
            <a:off x="646078" y="346065"/>
            <a:ext cx="2783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rgbClr val="002060"/>
                </a:solidFill>
              </a:rPr>
              <a:t>CADFEM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4DFCDE-0D5C-4D7C-AE24-9E493ABE0F29}"/>
              </a:ext>
            </a:extLst>
          </p:cNvPr>
          <p:cNvSpPr txBox="1"/>
          <p:nvPr userDrawn="1"/>
        </p:nvSpPr>
        <p:spPr>
          <a:xfrm>
            <a:off x="641504" y="1382400"/>
            <a:ext cx="7407797" cy="426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840" dirty="0">
                <a:solidFill>
                  <a:srgbClr val="002060"/>
                </a:solidFill>
              </a:rPr>
              <a:t>Simulation </a:t>
            </a:r>
            <a:r>
              <a:rPr lang="de-DE" sz="3840" dirty="0" err="1">
                <a:solidFill>
                  <a:srgbClr val="002060"/>
                </a:solidFill>
              </a:rPr>
              <a:t>is</a:t>
            </a:r>
            <a:r>
              <a:rPr lang="de-DE" sz="3840" dirty="0">
                <a:solidFill>
                  <a:srgbClr val="002060"/>
                </a:solidFill>
              </a:rPr>
              <a:t> </a:t>
            </a:r>
            <a:r>
              <a:rPr lang="de-DE" sz="3840" dirty="0" err="1">
                <a:solidFill>
                  <a:srgbClr val="002060"/>
                </a:solidFill>
              </a:rPr>
              <a:t>more</a:t>
            </a:r>
            <a:r>
              <a:rPr lang="de-DE" sz="3840" dirty="0">
                <a:solidFill>
                  <a:srgbClr val="002060"/>
                </a:solidFill>
              </a:rPr>
              <a:t> </a:t>
            </a:r>
            <a:r>
              <a:rPr lang="de-DE" sz="3840" dirty="0" err="1">
                <a:solidFill>
                  <a:srgbClr val="002060"/>
                </a:solidFill>
              </a:rPr>
              <a:t>than</a:t>
            </a:r>
            <a:r>
              <a:rPr lang="de-DE" sz="3840" dirty="0">
                <a:solidFill>
                  <a:srgbClr val="002060"/>
                </a:solidFill>
              </a:rPr>
              <a:t> Software</a:t>
            </a:r>
          </a:p>
          <a:p>
            <a:endParaRPr lang="de-DE" sz="2640" dirty="0">
              <a:solidFill>
                <a:srgbClr val="002060"/>
              </a:solidFill>
            </a:endParaRPr>
          </a:p>
          <a:p>
            <a:endParaRPr lang="de-DE" sz="2640" dirty="0">
              <a:solidFill>
                <a:srgbClr val="002060"/>
              </a:solidFill>
            </a:endParaRPr>
          </a:p>
          <a:p>
            <a:endParaRPr lang="de-DE" sz="2640" dirty="0">
              <a:solidFill>
                <a:srgbClr val="002060"/>
              </a:solidFill>
            </a:endParaRPr>
          </a:p>
          <a:p>
            <a:endParaRPr lang="de-DE" sz="2640" dirty="0">
              <a:solidFill>
                <a:srgbClr val="002060"/>
              </a:solidFill>
            </a:endParaRPr>
          </a:p>
          <a:p>
            <a:endParaRPr lang="de-DE" sz="2640" dirty="0">
              <a:solidFill>
                <a:srgbClr val="002060"/>
              </a:solidFill>
            </a:endParaRPr>
          </a:p>
          <a:p>
            <a:endParaRPr lang="de-DE" sz="2640" dirty="0">
              <a:solidFill>
                <a:srgbClr val="002060"/>
              </a:solidFill>
            </a:endParaRPr>
          </a:p>
          <a:p>
            <a:endParaRPr lang="de-DE" sz="2640" dirty="0">
              <a:solidFill>
                <a:srgbClr val="002060"/>
              </a:solidFill>
            </a:endParaRPr>
          </a:p>
          <a:p>
            <a:endParaRPr lang="de-DE" sz="2640" dirty="0">
              <a:solidFill>
                <a:srgbClr val="002060"/>
              </a:solidFill>
            </a:endParaRPr>
          </a:p>
          <a:p>
            <a:r>
              <a:rPr lang="de-DE" sz="2160" dirty="0">
                <a:solidFill>
                  <a:srgbClr val="575756"/>
                </a:solidFill>
              </a:rPr>
              <a:t>www.cadfem.net</a:t>
            </a:r>
          </a:p>
        </p:txBody>
      </p:sp>
      <p:pic>
        <p:nvPicPr>
          <p:cNvPr id="10" name="Grafik 26" descr="youtube_43x18px.png">
            <a:extLst>
              <a:ext uri="{FF2B5EF4-FFF2-40B4-BE49-F238E27FC236}">
                <a16:creationId xmlns:a16="http://schemas.microsoft.com/office/drawing/2014/main" id="{0739064B-33BA-4525-B5A1-326A532FD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99" y="5310279"/>
            <a:ext cx="571500" cy="21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27" descr="xing_icon.gif">
            <a:extLst>
              <a:ext uri="{FF2B5EF4-FFF2-40B4-BE49-F238E27FC236}">
                <a16:creationId xmlns:a16="http://schemas.microsoft.com/office/drawing/2014/main" id="{BFC79BBA-008D-46B5-AEF7-1479C57A7B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65" y="5310275"/>
            <a:ext cx="228600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8" descr="LinkedIn-Icon_3.gif">
            <a:extLst>
              <a:ext uri="{FF2B5EF4-FFF2-40B4-BE49-F238E27FC236}">
                <a16:creationId xmlns:a16="http://schemas.microsoft.com/office/drawing/2014/main" id="{44568735-3D86-44EE-8C9A-2F6F833C09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48" y="5310275"/>
            <a:ext cx="228600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9" descr="twitter_icon.gif">
            <a:extLst>
              <a:ext uri="{FF2B5EF4-FFF2-40B4-BE49-F238E27FC236}">
                <a16:creationId xmlns:a16="http://schemas.microsoft.com/office/drawing/2014/main" id="{EC884590-39A8-4143-8222-26FF8B5E9A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15" y="5310275"/>
            <a:ext cx="228600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30" descr="facebook_icon.gif">
            <a:extLst>
              <a:ext uri="{FF2B5EF4-FFF2-40B4-BE49-F238E27FC236}">
                <a16:creationId xmlns:a16="http://schemas.microsoft.com/office/drawing/2014/main" id="{8CED8B60-9BE3-4E8B-82DA-F2FCD318CA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99" y="5310275"/>
            <a:ext cx="228600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2073AE3-BBAD-4CDB-B106-167EA367805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201" y="6026403"/>
            <a:ext cx="1322293" cy="33263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3D9C266-2BCC-4788-AA71-688D04B64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958" y="1853755"/>
            <a:ext cx="8265380" cy="6476064"/>
          </a:xfrm>
          <a:prstGeom prst="rect">
            <a:avLst/>
          </a:prstGeom>
        </p:spPr>
      </p:pic>
      <p:pic>
        <p:nvPicPr>
          <p:cNvPr id="15" name="Grafik 14" descr="Ein Bild, das Objekt, dunkel, Anzeige enthält.&#10;&#10;Automatisch generierte Beschreibung">
            <a:extLst>
              <a:ext uri="{FF2B5EF4-FFF2-40B4-BE49-F238E27FC236}">
                <a16:creationId xmlns:a16="http://schemas.microsoft.com/office/drawing/2014/main" id="{C6D7D985-5746-42CA-A5BD-81C7B3D74F1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4927" y="5835642"/>
            <a:ext cx="3129800" cy="8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DFEM Kontakt D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15BC06-F529-4933-B4CA-7C6AB686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DF372-B648-4636-BE8B-07B727404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F6F2A3-5598-4F01-AE1D-6E72416A6E2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E8485F-B178-40DA-9233-766B15DA9D40}"/>
              </a:ext>
            </a:extLst>
          </p:cNvPr>
          <p:cNvSpPr txBox="1"/>
          <p:nvPr userDrawn="1"/>
        </p:nvSpPr>
        <p:spPr>
          <a:xfrm>
            <a:off x="684097" y="3411212"/>
            <a:ext cx="10705687" cy="1295740"/>
          </a:xfrm>
          <a:custGeom>
            <a:avLst/>
            <a:gdLst>
              <a:gd name="connsiteX0" fmla="*/ 0 w 8029265"/>
              <a:gd name="connsiteY0" fmla="*/ 0 h 746358"/>
              <a:gd name="connsiteX1" fmla="*/ 8029265 w 8029265"/>
              <a:gd name="connsiteY1" fmla="*/ 0 h 746358"/>
              <a:gd name="connsiteX2" fmla="*/ 8029265 w 8029265"/>
              <a:gd name="connsiteY2" fmla="*/ 746358 h 746358"/>
              <a:gd name="connsiteX3" fmla="*/ 0 w 8029265"/>
              <a:gd name="connsiteY3" fmla="*/ 746358 h 746358"/>
              <a:gd name="connsiteX4" fmla="*/ 0 w 8029265"/>
              <a:gd name="connsiteY4" fmla="*/ 0 h 746358"/>
              <a:gd name="connsiteX0" fmla="*/ 0 w 8029265"/>
              <a:gd name="connsiteY0" fmla="*/ 0 h 1174061"/>
              <a:gd name="connsiteX1" fmla="*/ 8029265 w 8029265"/>
              <a:gd name="connsiteY1" fmla="*/ 0 h 1174061"/>
              <a:gd name="connsiteX2" fmla="*/ 4143065 w 8029265"/>
              <a:gd name="connsiteY2" fmla="*/ 1174061 h 1174061"/>
              <a:gd name="connsiteX3" fmla="*/ 0 w 8029265"/>
              <a:gd name="connsiteY3" fmla="*/ 746358 h 1174061"/>
              <a:gd name="connsiteX4" fmla="*/ 0 w 8029265"/>
              <a:gd name="connsiteY4" fmla="*/ 0 h 11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265" h="1174061">
                <a:moveTo>
                  <a:pt x="0" y="0"/>
                </a:moveTo>
                <a:lnTo>
                  <a:pt x="8029265" y="0"/>
                </a:lnTo>
                <a:lnTo>
                  <a:pt x="4143065" y="1174061"/>
                </a:lnTo>
                <a:lnTo>
                  <a:pt x="0" y="7463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numCol="4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CADFEM (Austria) GmbH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Zentrale Wien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Wagenseilgasse 14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1120 Wien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+43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(0)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1 5877073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info@cadfem.at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Geschäftsstelle Innsbruck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Grabenweg 3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6020 Innsbruck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+43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(0)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512 319056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B45E62-256B-4415-82F8-190A3C55E7EC}"/>
              </a:ext>
            </a:extLst>
          </p:cNvPr>
          <p:cNvSpPr txBox="1"/>
          <p:nvPr userDrawn="1"/>
        </p:nvSpPr>
        <p:spPr>
          <a:xfrm>
            <a:off x="671401" y="4948449"/>
            <a:ext cx="10718384" cy="1295740"/>
          </a:xfrm>
          <a:custGeom>
            <a:avLst/>
            <a:gdLst>
              <a:gd name="connsiteX0" fmla="*/ 0 w 8029265"/>
              <a:gd name="connsiteY0" fmla="*/ 0 h 746358"/>
              <a:gd name="connsiteX1" fmla="*/ 8029265 w 8029265"/>
              <a:gd name="connsiteY1" fmla="*/ 0 h 746358"/>
              <a:gd name="connsiteX2" fmla="*/ 8029265 w 8029265"/>
              <a:gd name="connsiteY2" fmla="*/ 746358 h 746358"/>
              <a:gd name="connsiteX3" fmla="*/ 0 w 8029265"/>
              <a:gd name="connsiteY3" fmla="*/ 746358 h 746358"/>
              <a:gd name="connsiteX4" fmla="*/ 0 w 8029265"/>
              <a:gd name="connsiteY4" fmla="*/ 0 h 746358"/>
              <a:gd name="connsiteX0" fmla="*/ 0 w 8029265"/>
              <a:gd name="connsiteY0" fmla="*/ 0 h 746358"/>
              <a:gd name="connsiteX1" fmla="*/ 8029265 w 8029265"/>
              <a:gd name="connsiteY1" fmla="*/ 0 h 746358"/>
              <a:gd name="connsiteX2" fmla="*/ 4718252 w 8029265"/>
              <a:gd name="connsiteY2" fmla="*/ 451390 h 746358"/>
              <a:gd name="connsiteX3" fmla="*/ 0 w 8029265"/>
              <a:gd name="connsiteY3" fmla="*/ 746358 h 746358"/>
              <a:gd name="connsiteX4" fmla="*/ 0 w 8029265"/>
              <a:gd name="connsiteY4" fmla="*/ 0 h 746358"/>
              <a:gd name="connsiteX0" fmla="*/ 0 w 8029265"/>
              <a:gd name="connsiteY0" fmla="*/ 0 h 923339"/>
              <a:gd name="connsiteX1" fmla="*/ 8029265 w 8029265"/>
              <a:gd name="connsiteY1" fmla="*/ 0 h 923339"/>
              <a:gd name="connsiteX2" fmla="*/ 5662149 w 8029265"/>
              <a:gd name="connsiteY2" fmla="*/ 923339 h 923339"/>
              <a:gd name="connsiteX3" fmla="*/ 0 w 8029265"/>
              <a:gd name="connsiteY3" fmla="*/ 746358 h 923339"/>
              <a:gd name="connsiteX4" fmla="*/ 0 w 8029265"/>
              <a:gd name="connsiteY4" fmla="*/ 0 h 92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265" h="923339">
                <a:moveTo>
                  <a:pt x="0" y="0"/>
                </a:moveTo>
                <a:lnTo>
                  <a:pt x="8029265" y="0"/>
                </a:lnTo>
                <a:lnTo>
                  <a:pt x="5662149" y="923339"/>
                </a:lnTo>
                <a:lnTo>
                  <a:pt x="0" y="7463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numCol="4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CADFEM (Suisse) AG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Zentrale Aadorf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Wittenwilerstrasse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25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8355 Aadorf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+41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(0)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52 36801-01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info@cadfem.ch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Bureau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Lausanne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Avenue de la Poste 3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1020 Renens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+41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(0)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61480-40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779C0F-AC76-4EE3-8607-2CB30A27A024}"/>
              </a:ext>
            </a:extLst>
          </p:cNvPr>
          <p:cNvSpPr txBox="1"/>
          <p:nvPr userDrawn="1"/>
        </p:nvSpPr>
        <p:spPr>
          <a:xfrm>
            <a:off x="671401" y="1259129"/>
            <a:ext cx="2496277" cy="14619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CADFEM GmbH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Zentrale Grafing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Marktplatz 2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85567 Grafing b. München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+49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(0)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8092 7005-0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info@cadfem.de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34DEBB-D764-4D65-BAB1-CA68C3E2755B}"/>
              </a:ext>
            </a:extLst>
          </p:cNvPr>
          <p:cNvSpPr txBox="1"/>
          <p:nvPr userDrawn="1"/>
        </p:nvSpPr>
        <p:spPr>
          <a:xfrm>
            <a:off x="5903981" y="1259127"/>
            <a:ext cx="2665644" cy="184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43200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Geschäftsstelle Dortmund</a:t>
            </a:r>
          </a:p>
          <a:p>
            <a:pPr marL="0" marR="0" lvl="0" indent="-43200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Hafenpromenade 1</a:t>
            </a:r>
          </a:p>
          <a:p>
            <a:pPr marL="0" marR="0" lvl="0" indent="-43200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44263 Dortmund</a:t>
            </a:r>
          </a:p>
          <a:p>
            <a:pPr marL="0" marR="0" lvl="0" indent="-43200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+49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(0)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231 99325550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Geschäftsstelle Hannover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Pelikanstraße 13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30177 Hannover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+49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(0)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511 390603-0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D2C382C-C115-43FE-B303-EE3750EFFB4D}"/>
              </a:ext>
            </a:extLst>
          </p:cNvPr>
          <p:cNvSpPr txBox="1"/>
          <p:nvPr userDrawn="1"/>
        </p:nvSpPr>
        <p:spPr>
          <a:xfrm>
            <a:off x="3298992" y="1259124"/>
            <a:ext cx="2572676" cy="209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Geschäftsstelle Berlin</a:t>
            </a:r>
          </a:p>
          <a:p>
            <a:pPr marL="0" marR="0" lvl="0" indent="-43200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Breite Straße 2a </a:t>
            </a:r>
          </a:p>
          <a:p>
            <a:pPr marL="0" marR="0" lvl="0" indent="-43200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13187 Berlin </a:t>
            </a:r>
          </a:p>
          <a:p>
            <a:pPr marL="0" marR="0" lvl="0" indent="-43200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+49 (0) 30 4759666-0</a:t>
            </a:r>
          </a:p>
          <a:p>
            <a:pPr marL="0" marR="0" lvl="0" indent="-43200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Geschäftsstelle Chemnitz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Schönherrstraße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8/ Eingang R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09113 Chemnitz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3D77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+49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(0)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371 334262-0 </a:t>
            </a:r>
          </a:p>
          <a:p>
            <a:pPr marL="0" indent="0">
              <a:spcBef>
                <a:spcPts val="120"/>
              </a:spcBef>
            </a:pPr>
            <a:endParaRPr lang="de-DE" sz="1440" dirty="0" err="1">
              <a:solidFill>
                <a:srgbClr val="002C5F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A45EA-B1A7-4CAF-A106-871EB4494107}"/>
              </a:ext>
            </a:extLst>
          </p:cNvPr>
          <p:cNvSpPr txBox="1"/>
          <p:nvPr userDrawn="1"/>
        </p:nvSpPr>
        <p:spPr>
          <a:xfrm>
            <a:off x="8496267" y="1259127"/>
            <a:ext cx="273630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Geschäftsstelle Stuttgart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Leinfelder Straße 60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70771 Leinfelden-Echterdingen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+49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(0)</a:t>
            </a:r>
            <a:r>
              <a:rPr kumimoji="0" lang="de-DE" sz="1200" b="0" i="0" u="none" strike="noStrike" kern="1200" cap="none" spc="-18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711 990745-0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F124CC8-E062-4FA3-A007-75D004575623}"/>
              </a:ext>
            </a:extLst>
          </p:cNvPr>
          <p:cNvSpPr/>
          <p:nvPr userDrawn="1"/>
        </p:nvSpPr>
        <p:spPr>
          <a:xfrm>
            <a:off x="399011" y="1247717"/>
            <a:ext cx="11390933" cy="197156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160" dirty="0" err="1">
              <a:solidFill>
                <a:srgbClr val="003D77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78D97A9-4789-4F3F-9582-87900F82158E}"/>
              </a:ext>
            </a:extLst>
          </p:cNvPr>
          <p:cNvSpPr/>
          <p:nvPr userDrawn="1"/>
        </p:nvSpPr>
        <p:spPr>
          <a:xfrm>
            <a:off x="411709" y="3399292"/>
            <a:ext cx="11390933" cy="140887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160" dirty="0" err="1">
              <a:solidFill>
                <a:srgbClr val="003D77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16D4999-4D73-4854-9756-C411AFDA7CDB}"/>
              </a:ext>
            </a:extLst>
          </p:cNvPr>
          <p:cNvSpPr/>
          <p:nvPr userDrawn="1"/>
        </p:nvSpPr>
        <p:spPr>
          <a:xfrm>
            <a:off x="411709" y="4948910"/>
            <a:ext cx="11390933" cy="129527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160" dirty="0" err="1">
              <a:solidFill>
                <a:srgbClr val="003D77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5163148-BA9C-4E3E-A6E8-26BC4BC50019}"/>
              </a:ext>
            </a:extLst>
          </p:cNvPr>
          <p:cNvSpPr txBox="1"/>
          <p:nvPr userDrawn="1"/>
        </p:nvSpPr>
        <p:spPr>
          <a:xfrm>
            <a:off x="399010" y="277874"/>
            <a:ext cx="986645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60" dirty="0">
                <a:solidFill>
                  <a:srgbClr val="002C5F"/>
                </a:solidFill>
              </a:rPr>
              <a:t>Germany / Austria / Suisse</a:t>
            </a:r>
          </a:p>
        </p:txBody>
      </p:sp>
    </p:spTree>
    <p:extLst>
      <p:ext uri="{BB962C8B-B14F-4D97-AF65-F5344CB8AC3E}">
        <p14:creationId xmlns:p14="http://schemas.microsoft.com/office/powerpoint/2010/main" val="264551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DFEM Titelfolie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04448-A1CF-42F4-800E-6E86384C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199" y="210151"/>
            <a:ext cx="9531580" cy="1123273"/>
          </a:xfrm>
        </p:spPr>
        <p:txBody>
          <a:bodyPr/>
          <a:lstStyle>
            <a:lvl1pPr algn="l">
              <a:defRPr sz="4800">
                <a:solidFill>
                  <a:srgbClr val="002C5F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4" name="Rectangle 2149">
            <a:extLst>
              <a:ext uri="{FF2B5EF4-FFF2-40B4-BE49-F238E27FC236}">
                <a16:creationId xmlns:a16="http://schemas.microsoft.com/office/drawing/2014/main" id="{F47F90A4-0EA3-493D-8B7D-55D98D6047BB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3200" y="1382404"/>
            <a:ext cx="7226182" cy="1193034"/>
          </a:xfrm>
        </p:spPr>
        <p:txBody>
          <a:bodyPr lIns="92075" tIns="46038" rIns="92075" bIns="46038" anchor="t" anchorCtr="0">
            <a:noAutofit/>
          </a:bodyPr>
          <a:lstStyle>
            <a:lvl1pPr marL="0" indent="0" algn="l">
              <a:buFont typeface="Wingdings" pitchFamily="2" charset="2"/>
              <a:buNone/>
              <a:defRPr sz="3360" b="1" baseline="0">
                <a:solidFill>
                  <a:srgbClr val="002C5F"/>
                </a:solidFill>
                <a:effectLst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8727A08-A09B-4144-8517-A3ED285DD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200" y="3344500"/>
            <a:ext cx="6273070" cy="1530608"/>
          </a:xfrm>
        </p:spPr>
        <p:txBody>
          <a:bodyPr/>
          <a:lstStyle>
            <a:lvl1pPr marL="0" indent="0">
              <a:buNone/>
              <a:defRPr/>
            </a:lvl1pPr>
            <a:lvl2pPr marL="217170" indent="0">
              <a:buNone/>
              <a:defRPr/>
            </a:lvl2pPr>
            <a:lvl3pPr marL="434340" indent="0">
              <a:buNone/>
              <a:defRPr/>
            </a:lvl3pPr>
            <a:lvl4pPr marL="651510" indent="0">
              <a:buNone/>
              <a:defRPr/>
            </a:lvl4pPr>
            <a:lvl5pPr marL="857250" indent="0">
              <a:buNone/>
              <a:defRPr/>
            </a:lvl5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xyz</a:t>
            </a:r>
            <a:endParaRPr lang="de-DE" dirty="0"/>
          </a:p>
          <a:p>
            <a:pPr lvl="0"/>
            <a:r>
              <a:rPr lang="de-DE" dirty="0"/>
              <a:t>Date, </a:t>
            </a:r>
            <a:r>
              <a:rPr lang="de-DE" dirty="0" err="1"/>
              <a:t>Author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C2975B8-4441-40FF-A006-EBEE8A120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201" y="6026403"/>
            <a:ext cx="1322293" cy="332639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C22D065-8CD3-4DBD-A0A8-86463E3BC8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7583" y="2277256"/>
            <a:ext cx="5386645" cy="5404782"/>
          </a:xfrm>
          <a:prstGeom prst="ellipse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13" name="Bildplatzhalter 8">
            <a:extLst>
              <a:ext uri="{FF2B5EF4-FFF2-40B4-BE49-F238E27FC236}">
                <a16:creationId xmlns:a16="http://schemas.microsoft.com/office/drawing/2014/main" id="{FF967939-CAA7-49C5-A1CA-5E0659288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" r="159"/>
          <a:stretch>
            <a:fillRect/>
          </a:stretch>
        </p:blipFill>
        <p:spPr>
          <a:xfrm>
            <a:off x="6875998" y="1666374"/>
            <a:ext cx="6636826" cy="6659170"/>
          </a:xfrm>
          <a:prstGeom prst="ellipse">
            <a:avLst/>
          </a:prstGeom>
        </p:spPr>
      </p:pic>
      <p:pic>
        <p:nvPicPr>
          <p:cNvPr id="15" name="Grafik 14" descr="Ein Bild, das Objekt, dunkel, Anzeige enthält.&#10;&#10;Automatisch generierte Beschreibung">
            <a:extLst>
              <a:ext uri="{FF2B5EF4-FFF2-40B4-BE49-F238E27FC236}">
                <a16:creationId xmlns:a16="http://schemas.microsoft.com/office/drawing/2014/main" id="{8CDC3525-9344-4C4B-B106-5F4A839DC6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04927" y="5835642"/>
            <a:ext cx="3129800" cy="86141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F46183A-26AE-48A3-949E-7C7D10D3D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986" t="16477" r="19655"/>
          <a:stretch/>
        </p:blipFill>
        <p:spPr>
          <a:xfrm>
            <a:off x="7534466" y="2278496"/>
            <a:ext cx="5319890" cy="53203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416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DFEM Titel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398208" y="1486084"/>
            <a:ext cx="11406401" cy="4761337"/>
          </a:xfrm>
        </p:spPr>
        <p:txBody>
          <a:bodyPr>
            <a:normAutofit/>
          </a:bodyPr>
          <a:lstStyle>
            <a:lvl1pPr marL="0" indent="0">
              <a:buClr>
                <a:srgbClr val="002C5F"/>
              </a:buClr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967CC7-4BDC-4F44-87A4-78A0F201F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209" y="265543"/>
            <a:ext cx="9731228" cy="502553"/>
          </a:xfrm>
        </p:spPr>
        <p:txBody>
          <a:bodyPr wrap="square" anchor="t"/>
          <a:lstStyle>
            <a:lvl1pPr algn="l">
              <a:defRPr>
                <a:solidFill>
                  <a:srgbClr val="002C5F"/>
                </a:solidFill>
              </a:defRPr>
            </a:lvl1pPr>
          </a:lstStyle>
          <a:p>
            <a:r>
              <a:rPr lang="de-DE" dirty="0"/>
              <a:t>HEADER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7F75C00-2196-44C5-8235-00AD23E479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913ABAC2-4A69-42FF-B037-042304B145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26663" y="6594890"/>
            <a:ext cx="577946" cy="176040"/>
          </a:xfrm>
        </p:spPr>
        <p:txBody>
          <a:bodyPr/>
          <a:lstStyle/>
          <a:p>
            <a:fld id="{44F6F2A3-5598-4F01-AE1D-6E72416A6E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14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DFEM Titel Untertitel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399010" y="1486084"/>
            <a:ext cx="11403632" cy="4761337"/>
          </a:xfrm>
        </p:spPr>
        <p:txBody>
          <a:bodyPr>
            <a:normAutofit/>
          </a:bodyPr>
          <a:lstStyle>
            <a:lvl1pPr marL="0" indent="0">
              <a:buClr>
                <a:srgbClr val="002C5F"/>
              </a:buClr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967CC7-4BDC-4F44-87A4-78A0F201F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007" y="260362"/>
            <a:ext cx="9732960" cy="457920"/>
          </a:xfrm>
        </p:spPr>
        <p:txBody>
          <a:bodyPr wrap="none"/>
          <a:lstStyle>
            <a:lvl1pPr algn="l">
              <a:defRPr>
                <a:solidFill>
                  <a:srgbClr val="002C5F"/>
                </a:solidFill>
              </a:defRPr>
            </a:lvl1pPr>
          </a:lstStyle>
          <a:p>
            <a:r>
              <a:rPr lang="de-DE" dirty="0"/>
              <a:t>HEADER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7F75C00-2196-44C5-8235-00AD23E479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913ABAC2-4A69-42FF-B037-042304B145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F6F2A3-5598-4F01-AE1D-6E72416A6E2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D5C9C5-80A9-4CF3-B5AB-8449423D50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008" y="727386"/>
            <a:ext cx="9732960" cy="457920"/>
          </a:xfrm>
        </p:spPr>
        <p:txBody>
          <a:bodyPr wrap="none">
            <a:noAutofit/>
          </a:bodyPr>
          <a:lstStyle>
            <a:lvl1pPr marL="0" indent="0">
              <a:buNone/>
              <a:defRPr sz="2400" b="1">
                <a:solidFill>
                  <a:srgbClr val="002C5F"/>
                </a:solidFill>
              </a:defRPr>
            </a:lvl1pPr>
          </a:lstStyle>
          <a:p>
            <a:pPr lvl="0"/>
            <a:r>
              <a:rPr lang="de-DE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375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DFEM Titel und Inhalt -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327508A-A423-48A8-B9D1-3E295885A7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201" y="6026403"/>
            <a:ext cx="1322293" cy="3326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D86F487-8288-4663-8CAE-2B0B58B0BE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958" y="1853755"/>
            <a:ext cx="8265380" cy="647606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1843206-BD48-4F35-BD44-DB8405C92B43}"/>
              </a:ext>
            </a:extLst>
          </p:cNvPr>
          <p:cNvSpPr/>
          <p:nvPr userDrawn="1"/>
        </p:nvSpPr>
        <p:spPr>
          <a:xfrm>
            <a:off x="6674363" y="1853756"/>
            <a:ext cx="6952716" cy="657346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160" dirty="0" err="1">
              <a:solidFill>
                <a:srgbClr val="003D77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967CC7-4BDC-4F44-87A4-78A0F201F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200" y="211681"/>
            <a:ext cx="10909980" cy="793487"/>
          </a:xfrm>
        </p:spPr>
        <p:txBody>
          <a:bodyPr wrap="none"/>
          <a:lstStyle>
            <a:lvl1pPr algn="l">
              <a:defRPr sz="4800">
                <a:solidFill>
                  <a:srgbClr val="002C5F"/>
                </a:solidFill>
              </a:defRPr>
            </a:lvl1pPr>
          </a:lstStyle>
          <a:p>
            <a:r>
              <a:rPr lang="de-DE" dirty="0"/>
              <a:t>HEADER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D5C9C5-80A9-4CF3-B5AB-8449423D50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468" y="1693440"/>
            <a:ext cx="10909712" cy="4042039"/>
          </a:xfrm>
        </p:spPr>
        <p:txBody>
          <a:bodyPr wrap="none">
            <a:noAutofit/>
          </a:bodyPr>
          <a:lstStyle>
            <a:lvl1pPr marL="0" indent="0">
              <a:buNone/>
              <a:defRPr sz="3360" b="1">
                <a:solidFill>
                  <a:srgbClr val="002C5F"/>
                </a:solidFill>
              </a:defRPr>
            </a:lvl1pPr>
          </a:lstStyle>
          <a:p>
            <a:pPr lvl="0"/>
            <a:r>
              <a:rPr lang="de-DE" dirty="0"/>
              <a:t>SUBTITLE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7F75C00-2196-44C5-8235-00AD23E479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913ABAC2-4A69-42FF-B037-042304B145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F6F2A3-5598-4F01-AE1D-6E72416A6E2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3" name="Grafik 12" descr="Ein Bild, das Objekt, dunkel, Anzeige enthält.&#10;&#10;Automatisch generierte Beschreibung">
            <a:extLst>
              <a:ext uri="{FF2B5EF4-FFF2-40B4-BE49-F238E27FC236}">
                <a16:creationId xmlns:a16="http://schemas.microsoft.com/office/drawing/2014/main" id="{94060E91-1570-4254-AA90-C69831A9C37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04927" y="5835642"/>
            <a:ext cx="3129800" cy="8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6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DFEM Titel und 2 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>
          <a:xfrm>
            <a:off x="389358" y="259200"/>
            <a:ext cx="9732960" cy="46656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HEADER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389359" y="1486080"/>
            <a:ext cx="5706642" cy="4752000"/>
          </a:xfrm>
        </p:spPr>
        <p:txBody>
          <a:bodyPr>
            <a:normAutofit/>
          </a:bodyPr>
          <a:lstStyle>
            <a:lvl1pPr marL="0" indent="0">
              <a:buClr>
                <a:srgbClr val="002C5F"/>
              </a:buClr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6095999" y="1486080"/>
            <a:ext cx="5706642" cy="4752000"/>
          </a:xfrm>
        </p:spPr>
        <p:txBody>
          <a:bodyPr>
            <a:normAutofit/>
          </a:bodyPr>
          <a:lstStyle>
            <a:lvl1pPr marL="342900" indent="-342900">
              <a:buClr>
                <a:srgbClr val="002C5F"/>
              </a:buClr>
              <a:buFont typeface="Arial" panose="020B0604020202020204" pitchFamily="34" charset="0"/>
              <a:buChar char="•"/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561974" indent="-342900">
              <a:buClr>
                <a:srgbClr val="002C5F"/>
              </a:buClr>
              <a:buFont typeface="Arial" panose="020B0604020202020204" pitchFamily="34" charset="0"/>
              <a:buChar char="•"/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773430" indent="-342900">
              <a:buClr>
                <a:srgbClr val="002C5F"/>
              </a:buClr>
              <a:buFont typeface="Arial" panose="020B0604020202020204" pitchFamily="34" charset="0"/>
              <a:buChar char="•"/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992504" indent="-342900">
              <a:buClr>
                <a:srgbClr val="002C5F"/>
              </a:buClr>
              <a:buFont typeface="Arial" panose="020B0604020202020204" pitchFamily="34" charset="0"/>
              <a:buChar char="•"/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203960" indent="-342900">
              <a:buClr>
                <a:srgbClr val="002C5F"/>
              </a:buClr>
              <a:buFont typeface="Arial" panose="020B0604020202020204" pitchFamily="34" charset="0"/>
              <a:buChar char="•"/>
              <a:defRPr lang="en-US" sz="1920" kern="1200" baseline="0" noProof="0" dirty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FACF5-7204-45B6-86AB-CDABE78876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E4A3D8-63C7-4D46-AC0F-9EE4157015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4F6F2A3-5598-4F01-AE1D-6E72416A6E2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E589544-146D-4955-B6CF-0833861B8D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358" y="725760"/>
            <a:ext cx="9732960" cy="457920"/>
          </a:xfrm>
        </p:spPr>
        <p:txBody>
          <a:bodyPr wrap="none">
            <a:noAutofit/>
          </a:bodyPr>
          <a:lstStyle>
            <a:lvl1pPr marL="0" indent="0">
              <a:buNone/>
              <a:defRPr sz="2400" b="1">
                <a:solidFill>
                  <a:srgbClr val="002C5F"/>
                </a:solidFill>
              </a:defRPr>
            </a:lvl1pPr>
          </a:lstStyle>
          <a:p>
            <a:pPr lvl="0"/>
            <a:r>
              <a:rPr lang="de-DE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2459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DFEM Titel und 2 Inhalte und 2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>
          <a:xfrm>
            <a:off x="389358" y="259201"/>
            <a:ext cx="9732960" cy="490607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HEADER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389358" y="2060850"/>
            <a:ext cx="5706034" cy="4311152"/>
          </a:xfrm>
        </p:spPr>
        <p:txBody>
          <a:bodyPr>
            <a:normAutofit/>
          </a:bodyPr>
          <a:lstStyle>
            <a:lvl1pPr marL="0" indent="0">
              <a:buClr>
                <a:srgbClr val="002C5F"/>
              </a:buClr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6096417" y="2060850"/>
            <a:ext cx="5706032" cy="4311152"/>
          </a:xfrm>
        </p:spPr>
        <p:txBody>
          <a:bodyPr>
            <a:normAutofit/>
          </a:bodyPr>
          <a:lstStyle>
            <a:lvl1pPr>
              <a:buClr>
                <a:srgbClr val="002C5F"/>
              </a:buClr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en-US" sz="1920" kern="1200" baseline="0" noProof="0" dirty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idx="1"/>
          </p:nvPr>
        </p:nvSpPr>
        <p:spPr>
          <a:xfrm>
            <a:off x="389359" y="1572549"/>
            <a:ext cx="5706642" cy="432049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3"/>
          </p:nvPr>
        </p:nvSpPr>
        <p:spPr>
          <a:xfrm>
            <a:off x="6096002" y="1572549"/>
            <a:ext cx="5706032" cy="432049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F2B4CD3-0BAE-42EA-8602-2DCF7B17CF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7E2843-FF75-479B-809E-74A79F1D37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F6F2A3-5598-4F01-AE1D-6E72416A6E2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DD4550FC-9F78-4041-BAE6-5121B8BF07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358" y="725760"/>
            <a:ext cx="9732960" cy="457920"/>
          </a:xfrm>
        </p:spPr>
        <p:txBody>
          <a:bodyPr wrap="none">
            <a:noAutofit/>
          </a:bodyPr>
          <a:lstStyle>
            <a:lvl1pPr marL="0" indent="0">
              <a:buNone/>
              <a:defRPr sz="2400" b="1">
                <a:solidFill>
                  <a:srgbClr val="002C5F"/>
                </a:solidFill>
              </a:defRPr>
            </a:lvl1pPr>
          </a:lstStyle>
          <a:p>
            <a:pPr lvl="0"/>
            <a:r>
              <a:rPr lang="de-DE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9153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DFEM Titel und Inhalt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/>
          <p:cNvSpPr>
            <a:spLocks noGrp="1"/>
          </p:cNvSpPr>
          <p:nvPr>
            <p:ph sz="quarter" idx="11"/>
          </p:nvPr>
        </p:nvSpPr>
        <p:spPr>
          <a:xfrm>
            <a:off x="398209" y="1486085"/>
            <a:ext cx="3553260" cy="2749739"/>
          </a:xfrm>
        </p:spPr>
        <p:txBody>
          <a:bodyPr>
            <a:normAutofit/>
          </a:bodyPr>
          <a:lstStyle>
            <a:lvl1pPr marL="217170" indent="0">
              <a:buClr>
                <a:srgbClr val="002C5F"/>
              </a:buClr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967CC7-4BDC-4F44-87A4-78A0F201F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209" y="265543"/>
            <a:ext cx="9731228" cy="502553"/>
          </a:xfrm>
        </p:spPr>
        <p:txBody>
          <a:bodyPr wrap="square" anchor="t"/>
          <a:lstStyle>
            <a:lvl1pPr algn="l">
              <a:defRPr>
                <a:solidFill>
                  <a:srgbClr val="002C5F"/>
                </a:solidFill>
              </a:defRPr>
            </a:lvl1pPr>
          </a:lstStyle>
          <a:p>
            <a:r>
              <a:rPr lang="de-DE" dirty="0"/>
              <a:t>HEADER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7F75C00-2196-44C5-8235-00AD23E479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913ABAC2-4A69-42FF-B037-042304B145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26663" y="6594890"/>
            <a:ext cx="577946" cy="176040"/>
          </a:xfrm>
        </p:spPr>
        <p:txBody>
          <a:bodyPr/>
          <a:lstStyle/>
          <a:p>
            <a:fld id="{44F6F2A3-5598-4F01-AE1D-6E72416A6E2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9A480CDC-3A56-4347-926B-C47D2CA180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98208" y="4560013"/>
            <a:ext cx="3539090" cy="1660598"/>
          </a:xfrm>
        </p:spPr>
        <p:txBody>
          <a:bodyPr>
            <a:normAutofit/>
          </a:bodyPr>
          <a:lstStyle>
            <a:lvl1pPr marL="0" indent="0">
              <a:buClr>
                <a:srgbClr val="002C5F"/>
              </a:buClr>
              <a:defRPr lang="de-DE" sz="168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6AA0954D-0DFA-42FD-B11E-9DEF8152788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40533" y="4560013"/>
            <a:ext cx="3539090" cy="1660597"/>
          </a:xfrm>
        </p:spPr>
        <p:txBody>
          <a:bodyPr>
            <a:normAutofit/>
          </a:bodyPr>
          <a:lstStyle>
            <a:lvl1pPr marL="0" indent="0">
              <a:buClr>
                <a:srgbClr val="002C5F"/>
              </a:buClr>
              <a:defRPr lang="de-DE" sz="168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3F874DDB-73A9-4D6F-9042-D4C0253E56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0533" y="1486085"/>
            <a:ext cx="3539090" cy="2749739"/>
          </a:xfrm>
        </p:spPr>
        <p:txBody>
          <a:bodyPr>
            <a:normAutofit/>
          </a:bodyPr>
          <a:lstStyle>
            <a:lvl1pPr marL="217170" indent="0">
              <a:buClr>
                <a:srgbClr val="002C5F"/>
              </a:buClr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313DE28D-D425-4D0B-AFAF-20BB713C8FB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26455" y="1486083"/>
            <a:ext cx="3539090" cy="2749739"/>
          </a:xfrm>
        </p:spPr>
        <p:txBody>
          <a:bodyPr>
            <a:normAutofit/>
          </a:bodyPr>
          <a:lstStyle>
            <a:lvl1pPr marL="217170" indent="0">
              <a:buClr>
                <a:srgbClr val="002C5F"/>
              </a:buClr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B4C333B5-58F6-44E6-B676-CC8F893E973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26455" y="4560011"/>
            <a:ext cx="3539090" cy="1660598"/>
          </a:xfrm>
        </p:spPr>
        <p:txBody>
          <a:bodyPr>
            <a:normAutofit/>
          </a:bodyPr>
          <a:lstStyle>
            <a:lvl1pPr marL="0" indent="0">
              <a:buClr>
                <a:srgbClr val="002C5F"/>
              </a:buClr>
              <a:defRPr lang="de-DE" sz="168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948C970-C58D-4F5C-8DC7-41B36FC86959}"/>
              </a:ext>
            </a:extLst>
          </p:cNvPr>
          <p:cNvSpPr/>
          <p:nvPr userDrawn="1"/>
        </p:nvSpPr>
        <p:spPr>
          <a:xfrm>
            <a:off x="412375" y="1486082"/>
            <a:ext cx="3553259" cy="27497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160" dirty="0" err="1">
              <a:solidFill>
                <a:srgbClr val="003D77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FD5F439-888B-45C5-9BDD-C92D6A20FB73}"/>
              </a:ext>
            </a:extLst>
          </p:cNvPr>
          <p:cNvSpPr/>
          <p:nvPr userDrawn="1"/>
        </p:nvSpPr>
        <p:spPr>
          <a:xfrm>
            <a:off x="4326454" y="1486083"/>
            <a:ext cx="3553259" cy="27497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160" dirty="0" err="1">
              <a:solidFill>
                <a:srgbClr val="003D77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F7C973B-AB4F-49D1-AEE9-8F3E05885230}"/>
              </a:ext>
            </a:extLst>
          </p:cNvPr>
          <p:cNvSpPr/>
          <p:nvPr userDrawn="1"/>
        </p:nvSpPr>
        <p:spPr>
          <a:xfrm>
            <a:off x="8238562" y="1486085"/>
            <a:ext cx="3553259" cy="27497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160" dirty="0" err="1">
              <a:solidFill>
                <a:srgbClr val="003D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9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DFEM Titel und Inhalt 3 Spalten - Zwischen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/>
          <p:cNvSpPr>
            <a:spLocks noGrp="1"/>
          </p:cNvSpPr>
          <p:nvPr>
            <p:ph sz="quarter" idx="11"/>
          </p:nvPr>
        </p:nvSpPr>
        <p:spPr>
          <a:xfrm>
            <a:off x="398209" y="2697937"/>
            <a:ext cx="3553260" cy="2265713"/>
          </a:xfrm>
        </p:spPr>
        <p:txBody>
          <a:bodyPr>
            <a:normAutofit/>
          </a:bodyPr>
          <a:lstStyle>
            <a:lvl1pPr marL="217170" indent="0">
              <a:buClr>
                <a:srgbClr val="002C5F"/>
              </a:buClr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967CC7-4BDC-4F44-87A4-78A0F201F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209" y="265543"/>
            <a:ext cx="9731228" cy="502553"/>
          </a:xfrm>
        </p:spPr>
        <p:txBody>
          <a:bodyPr wrap="square" anchor="t"/>
          <a:lstStyle>
            <a:lvl1pPr algn="l">
              <a:defRPr>
                <a:solidFill>
                  <a:srgbClr val="002C5F"/>
                </a:solidFill>
              </a:defRPr>
            </a:lvl1pPr>
          </a:lstStyle>
          <a:p>
            <a:r>
              <a:rPr lang="de-DE" dirty="0"/>
              <a:t>HEADER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7F75C00-2196-44C5-8235-00AD23E479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913ABAC2-4A69-42FF-B037-042304B145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26663" y="6594890"/>
            <a:ext cx="577946" cy="176040"/>
          </a:xfrm>
        </p:spPr>
        <p:txBody>
          <a:bodyPr/>
          <a:lstStyle/>
          <a:p>
            <a:fld id="{44F6F2A3-5598-4F01-AE1D-6E72416A6E2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9A480CDC-3A56-4347-926B-C47D2CA180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98208" y="5087480"/>
            <a:ext cx="3539090" cy="1266714"/>
          </a:xfrm>
        </p:spPr>
        <p:txBody>
          <a:bodyPr>
            <a:normAutofit/>
          </a:bodyPr>
          <a:lstStyle>
            <a:lvl1pPr marL="0" indent="0">
              <a:buClr>
                <a:srgbClr val="002C5F"/>
              </a:buClr>
              <a:defRPr lang="de-DE" sz="168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6AA0954D-0DFA-42FD-B11E-9DEF8152788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40533" y="5087479"/>
            <a:ext cx="3539090" cy="1266713"/>
          </a:xfrm>
        </p:spPr>
        <p:txBody>
          <a:bodyPr>
            <a:normAutofit/>
          </a:bodyPr>
          <a:lstStyle>
            <a:lvl1pPr marL="0" indent="0">
              <a:buClr>
                <a:srgbClr val="002C5F"/>
              </a:buClr>
              <a:defRPr lang="de-DE" sz="168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3F874DDB-73A9-4D6F-9042-D4C0253E56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0533" y="2697937"/>
            <a:ext cx="3539090" cy="2265713"/>
          </a:xfrm>
        </p:spPr>
        <p:txBody>
          <a:bodyPr>
            <a:normAutofit/>
          </a:bodyPr>
          <a:lstStyle>
            <a:lvl1pPr marL="217170" indent="0">
              <a:buClr>
                <a:srgbClr val="002C5F"/>
              </a:buClr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313DE28D-D425-4D0B-AFAF-20BB713C8FB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26455" y="2697935"/>
            <a:ext cx="3539090" cy="2265713"/>
          </a:xfrm>
        </p:spPr>
        <p:txBody>
          <a:bodyPr>
            <a:normAutofit/>
          </a:bodyPr>
          <a:lstStyle>
            <a:lvl1pPr marL="217170" indent="0">
              <a:buClr>
                <a:srgbClr val="002C5F"/>
              </a:buClr>
              <a:defRPr lang="de-DE" sz="216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B4C333B5-58F6-44E6-B676-CC8F893E973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26455" y="5087477"/>
            <a:ext cx="3539090" cy="1266714"/>
          </a:xfrm>
        </p:spPr>
        <p:txBody>
          <a:bodyPr>
            <a:normAutofit/>
          </a:bodyPr>
          <a:lstStyle>
            <a:lvl1pPr marL="0" indent="0">
              <a:buClr>
                <a:srgbClr val="002C5F"/>
              </a:buClr>
              <a:defRPr lang="de-DE" sz="168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948C970-C58D-4F5C-8DC7-41B36FC86959}"/>
              </a:ext>
            </a:extLst>
          </p:cNvPr>
          <p:cNvSpPr/>
          <p:nvPr userDrawn="1"/>
        </p:nvSpPr>
        <p:spPr>
          <a:xfrm>
            <a:off x="398207" y="2697932"/>
            <a:ext cx="3553259" cy="22657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160" dirty="0" err="1">
              <a:solidFill>
                <a:srgbClr val="003D77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FD5F439-888B-45C5-9BDD-C92D6A20FB73}"/>
              </a:ext>
            </a:extLst>
          </p:cNvPr>
          <p:cNvSpPr/>
          <p:nvPr userDrawn="1"/>
        </p:nvSpPr>
        <p:spPr>
          <a:xfrm>
            <a:off x="4326454" y="2697935"/>
            <a:ext cx="3553259" cy="22657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160" dirty="0" err="1">
              <a:solidFill>
                <a:srgbClr val="003D77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F7C973B-AB4F-49D1-AEE9-8F3E05885230}"/>
              </a:ext>
            </a:extLst>
          </p:cNvPr>
          <p:cNvSpPr/>
          <p:nvPr userDrawn="1"/>
        </p:nvSpPr>
        <p:spPr>
          <a:xfrm>
            <a:off x="8238562" y="2697936"/>
            <a:ext cx="3553259" cy="22657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160" dirty="0" err="1">
              <a:solidFill>
                <a:srgbClr val="003D77"/>
              </a:solidFill>
            </a:endParaRP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50D5A949-C921-4490-924C-ED8C44EB100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98208" y="1486080"/>
            <a:ext cx="11393612" cy="1088023"/>
          </a:xfrm>
        </p:spPr>
        <p:txBody>
          <a:bodyPr>
            <a:normAutofit/>
          </a:bodyPr>
          <a:lstStyle>
            <a:lvl1pPr marL="0" indent="0">
              <a:buClr>
                <a:srgbClr val="002C5F"/>
              </a:buClr>
              <a:defRPr lang="de-DE" sz="270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1pPr>
            <a:lvl2pPr marL="430530" indent="-21145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2pPr>
            <a:lvl3pPr marL="649606" indent="-219076">
              <a:buClr>
                <a:srgbClr val="002C5F"/>
              </a:buClr>
              <a:defRPr lang="de-DE" sz="1920" kern="120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3pPr>
            <a:lvl4pPr marL="861060" indent="-21145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4pPr>
            <a:lvl5pPr marL="1080136" indent="-219076">
              <a:buClr>
                <a:srgbClr val="002C5F"/>
              </a:buClr>
              <a:defRPr lang="de-DE" sz="1920" kern="1200" baseline="0" noProof="0" dirty="0" smtClean="0">
                <a:solidFill>
                  <a:srgbClr val="002C5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4981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9358" y="210151"/>
            <a:ext cx="9785422" cy="5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000" tIns="46038" rIns="90000" bIns="46038" numCol="1" anchor="t" anchorCtr="0" compatLnSpc="1">
            <a:prstTxWarp prst="textNoShape">
              <a:avLst/>
            </a:prstTxWarp>
            <a:no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noProof="0" dirty="0"/>
              <a:t>Header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idx="1"/>
          </p:nvPr>
        </p:nvSpPr>
        <p:spPr>
          <a:xfrm>
            <a:off x="389358" y="1486084"/>
            <a:ext cx="11413285" cy="476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89357" y="6534784"/>
            <a:ext cx="1269646" cy="226132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 anchor="ctr" anchorCtr="0">
            <a:no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60" kern="1200" dirty="0">
                <a:solidFill>
                  <a:srgbClr val="9D9D9C"/>
                </a:solidFill>
                <a:latin typeface="+mn-lt"/>
                <a:ea typeface="+mn-ea"/>
                <a:cs typeface="+mn-cs"/>
              </a:rPr>
              <a:t>© CADFEM 2021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F4FF992-D781-4B16-B587-DC7F34DD7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468" y="6544799"/>
            <a:ext cx="9141049" cy="22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rgbClr val="9D9D9C"/>
                </a:solidFill>
              </a:defRPr>
            </a:lvl1pPr>
          </a:lstStyle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C68378-5F67-4B14-905B-849D8CB1A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4696" y="6588132"/>
            <a:ext cx="577946" cy="176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rgbClr val="9D9D9C"/>
                </a:solidFill>
              </a:defRPr>
            </a:lvl1pPr>
          </a:lstStyle>
          <a:p>
            <a:fld id="{44F6F2A3-5598-4F01-AE1D-6E72416A6E2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EB49919-F833-4467-9E7A-6BA62880ED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80350" y="313333"/>
            <a:ext cx="1322293" cy="3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1097280" rtl="0" eaLnBrk="1" latinLnBrk="0" hangingPunct="1">
        <a:spcBef>
          <a:spcPct val="0"/>
        </a:spcBef>
        <a:buNone/>
        <a:defRPr lang="en-US" sz="3360" b="0" kern="1200" noProof="0" dirty="0" smtClean="0">
          <a:solidFill>
            <a:srgbClr val="002C5F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spcBef>
          <a:spcPct val="20000"/>
        </a:spcBef>
        <a:buClr>
          <a:srgbClr val="002C5F"/>
        </a:buClr>
        <a:buFont typeface="Arial" panose="020B0604020202020204" pitchFamily="34" charset="0"/>
        <a:buNone/>
        <a:defRPr lang="en-US" sz="2160" kern="1200" noProof="0" dirty="0" smtClean="0">
          <a:solidFill>
            <a:srgbClr val="002C5F"/>
          </a:solidFill>
          <a:latin typeface="+mn-lt"/>
          <a:ea typeface="+mn-ea"/>
          <a:cs typeface="+mn-cs"/>
        </a:defRPr>
      </a:lvl1pPr>
      <a:lvl2pPr marL="217170" indent="0" algn="l" defTabSz="1097280" rtl="0" eaLnBrk="1" latinLnBrk="0" hangingPunct="1">
        <a:spcBef>
          <a:spcPct val="20000"/>
        </a:spcBef>
        <a:buClr>
          <a:srgbClr val="002C5F"/>
        </a:buClr>
        <a:buFont typeface="Arial" panose="020B0604020202020204" pitchFamily="34" charset="0"/>
        <a:buNone/>
        <a:defRPr lang="de-DE" sz="1920" kern="1200" noProof="0" dirty="0" smtClean="0">
          <a:solidFill>
            <a:srgbClr val="002C5F"/>
          </a:solidFill>
          <a:latin typeface="+mn-lt"/>
          <a:ea typeface="+mn-ea"/>
          <a:cs typeface="+mn-cs"/>
        </a:defRPr>
      </a:lvl2pPr>
      <a:lvl3pPr marL="434340" marR="0" indent="0" algn="l" defTabSz="109728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2C5F"/>
        </a:buClr>
        <a:buSzTx/>
        <a:buFont typeface="Arial" panose="020B0604020202020204" pitchFamily="34" charset="0"/>
        <a:buNone/>
        <a:tabLst/>
        <a:defRPr lang="de-DE" sz="1920" kern="1200" noProof="0" dirty="0" smtClean="0">
          <a:solidFill>
            <a:srgbClr val="002C5F"/>
          </a:solidFill>
          <a:latin typeface="+mn-lt"/>
          <a:ea typeface="+mn-ea"/>
          <a:cs typeface="+mn-cs"/>
        </a:defRPr>
      </a:lvl3pPr>
      <a:lvl4pPr marL="651510" marR="0" indent="0" algn="l" defTabSz="109728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2C5F"/>
        </a:buClr>
        <a:buSzTx/>
        <a:buFont typeface="Arial" panose="020B0604020202020204" pitchFamily="34" charset="0"/>
        <a:buNone/>
        <a:tabLst/>
        <a:defRPr lang="de-DE" sz="1920" kern="1200" baseline="0" noProof="0" dirty="0" smtClean="0">
          <a:solidFill>
            <a:srgbClr val="002C5F"/>
          </a:solidFill>
          <a:latin typeface="+mn-lt"/>
          <a:ea typeface="+mn-ea"/>
          <a:cs typeface="+mn-cs"/>
        </a:defRPr>
      </a:lvl4pPr>
      <a:lvl5pPr marL="857250" marR="0" indent="0" algn="l" defTabSz="109728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2C5F"/>
        </a:buClr>
        <a:buSzTx/>
        <a:buFont typeface="Arial" panose="020B0604020202020204" pitchFamily="34" charset="0"/>
        <a:buNone/>
        <a:tabLst/>
        <a:defRPr lang="en-US" sz="1920" kern="1200" baseline="0" noProof="0" dirty="0">
          <a:solidFill>
            <a:srgbClr val="002C5F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>
          <p15:clr>
            <a:srgbClr val="F26B43"/>
          </p15:clr>
        </p15:guide>
        <p15:guide id="2" pos="3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2.wav"/><Relationship Id="rId7" Type="http://schemas.openxmlformats.org/officeDocument/2006/relationships/image" Target="../media/image2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emf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wav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39BB7-5703-46FC-93F3-C0A9A8FD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dirty="0"/>
              <a:t>Wie klingt die Maschine am Umrichter?</a:t>
            </a:r>
            <a:br>
              <a:rPr lang="de-DE" sz="4400" b="1" dirty="0"/>
            </a:br>
            <a:r>
              <a:rPr lang="de-DE" sz="4400" b="1" dirty="0"/>
              <a:t>Schnelle Berechnung und Auralisierung</a:t>
            </a:r>
            <a:br>
              <a:rPr lang="de-DE" sz="4400" b="1" dirty="0"/>
            </a:br>
            <a:r>
              <a:rPr lang="de-DE" sz="4400" b="1" dirty="0"/>
              <a:t>des Körperschalls</a:t>
            </a:r>
            <a:endParaRPr lang="de-DE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F0741D-1C7E-456C-841D-32CD00751E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662671" y="2712886"/>
            <a:ext cx="7226182" cy="1193034"/>
          </a:xfrm>
        </p:spPr>
        <p:txBody>
          <a:bodyPr/>
          <a:lstStyle/>
          <a:p>
            <a:r>
              <a:rPr lang="de-DE" b="1" dirty="0" err="1"/>
              <a:t>mOre</a:t>
            </a:r>
            <a:r>
              <a:rPr lang="de-DE" b="1" dirty="0"/>
              <a:t> </a:t>
            </a:r>
            <a:r>
              <a:rPr lang="de-DE" b="1" dirty="0" err="1"/>
              <a:t>driVE</a:t>
            </a:r>
            <a:r>
              <a:rPr lang="de-DE" b="1" dirty="0"/>
              <a:t> 2021</a:t>
            </a:r>
          </a:p>
          <a:p>
            <a:r>
              <a:rPr lang="de-DE" sz="2400" dirty="0"/>
              <a:t>September 1</a:t>
            </a:r>
            <a:r>
              <a:rPr lang="de-DE" sz="2400" baseline="30000" dirty="0"/>
              <a:t>st</a:t>
            </a:r>
            <a:r>
              <a:rPr lang="de-DE" sz="2400" dirty="0"/>
              <a:t>, 2021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22896-1008-46B0-9798-B0CBF53C4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007" y="4138258"/>
            <a:ext cx="6273070" cy="1530608"/>
          </a:xfrm>
        </p:spPr>
        <p:txBody>
          <a:bodyPr/>
          <a:lstStyle/>
          <a:p>
            <a:r>
              <a:rPr lang="en-US" dirty="0"/>
              <a:t>Martin Hanke, Jürgen Wibbeler,</a:t>
            </a:r>
          </a:p>
          <a:p>
            <a:r>
              <a:rPr lang="en-US" dirty="0"/>
              <a:t>CADFEM GmbH, Berlin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04A5160B-D751-41BF-B112-4578E9BBAF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7649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070ACF05-B9DA-46A3-B958-0A68144D5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" y="2668158"/>
            <a:ext cx="9480376" cy="3531177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9D82C72-491B-49A9-A66E-EBC863A3507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8208" y="1486084"/>
            <a:ext cx="9010159" cy="4676775"/>
          </a:xfrm>
        </p:spPr>
        <p:txBody>
          <a:bodyPr/>
          <a:lstStyle/>
          <a:p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excitation</a:t>
            </a:r>
            <a:r>
              <a:rPr lang="de-DE" dirty="0"/>
              <a:t> and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patterns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additional</a:t>
            </a:r>
          </a:p>
          <a:p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vectors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modal </a:t>
            </a:r>
            <a:r>
              <a:rPr lang="de-DE" dirty="0" err="1"/>
              <a:t>file</a:t>
            </a:r>
            <a:r>
              <a:rPr lang="de-DE" dirty="0"/>
              <a:t> .</a:t>
            </a:r>
            <a:r>
              <a:rPr lang="de-DE" dirty="0" err="1"/>
              <a:t>mode</a:t>
            </a:r>
            <a:endParaRPr lang="de-DE" dirty="0"/>
          </a:p>
          <a:p>
            <a:r>
              <a:rPr lang="de-DE" dirty="0"/>
              <a:t>Export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matrices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SPMWRITE,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SML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3D79F0-8FAC-4531-BD57-B9F21F9C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SPMWRITE </a:t>
            </a:r>
            <a:r>
              <a:rPr lang="de-DE" dirty="0" err="1"/>
              <a:t>to</a:t>
            </a:r>
            <a:r>
              <a:rPr lang="de-DE" dirty="0"/>
              <a:t> Create Housing ROM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E68EAE-B670-4847-B2D0-79920A4463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25E957-DDB6-49DD-A0AE-0C43F134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778" y="2322499"/>
            <a:ext cx="1977508" cy="425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Verbinder: gekrümmt 20">
            <a:extLst>
              <a:ext uri="{FF2B5EF4-FFF2-40B4-BE49-F238E27FC236}">
                <a16:creationId xmlns:a16="http://schemas.microsoft.com/office/drawing/2014/main" id="{2999F732-E7DA-47FC-A960-96A4D16089DF}"/>
              </a:ext>
            </a:extLst>
          </p:cNvPr>
          <p:cNvCxnSpPr>
            <a:cxnSpLocks/>
          </p:cNvCxnSpPr>
          <p:nvPr/>
        </p:nvCxnSpPr>
        <p:spPr>
          <a:xfrm>
            <a:off x="1343472" y="4869160"/>
            <a:ext cx="8101068" cy="13301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>
            <a:extLst>
              <a:ext uri="{FF2B5EF4-FFF2-40B4-BE49-F238E27FC236}">
                <a16:creationId xmlns:a16="http://schemas.microsoft.com/office/drawing/2014/main" id="{FE65A581-C215-4247-A413-FB8AAE06E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259384"/>
            <a:ext cx="2946222" cy="2026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6EFC1D08-EF09-48E6-AE1A-2AAA8E9FA568}"/>
              </a:ext>
            </a:extLst>
          </p:cNvPr>
          <p:cNvSpPr/>
          <p:nvPr/>
        </p:nvSpPr>
        <p:spPr>
          <a:xfrm>
            <a:off x="623392" y="4797152"/>
            <a:ext cx="720080" cy="144016"/>
          </a:xfrm>
          <a:prstGeom prst="ellipse">
            <a:avLst/>
          </a:prstGeom>
          <a:noFill/>
          <a:ln w="19050">
            <a:solidFill>
              <a:srgbClr val="003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err="1">
              <a:solidFill>
                <a:srgbClr val="003D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67D8DC-E00C-4105-A12F-C1A598A326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1097280"/>
            <a:r>
              <a:rPr lang="de-DE">
                <a:latin typeface="Arial"/>
              </a:rPr>
              <a:t>mOre driVE 2021, Schnelle Berechnung des Körperschalls, Hanke &amp; Wibbeler</a:t>
            </a:r>
            <a:endParaRPr lang="de-DE" dirty="0">
              <a:latin typeface="Arial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C6559B1-7A39-4992-B9F1-4D1D970835D7}"/>
              </a:ext>
            </a:extLst>
          </p:cNvPr>
          <p:cNvGrpSpPr/>
          <p:nvPr/>
        </p:nvGrpSpPr>
        <p:grpSpPr>
          <a:xfrm>
            <a:off x="4166375" y="643614"/>
            <a:ext cx="8025625" cy="6072331"/>
            <a:chOff x="4166375" y="643614"/>
            <a:chExt cx="8025625" cy="6072331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D57FA8A-973C-4021-AA47-AF399930BB48}"/>
                </a:ext>
              </a:extLst>
            </p:cNvPr>
            <p:cNvGrpSpPr/>
            <p:nvPr/>
          </p:nvGrpSpPr>
          <p:grpSpPr>
            <a:xfrm>
              <a:off x="4166375" y="643614"/>
              <a:ext cx="8025625" cy="6072331"/>
              <a:chOff x="4166375" y="643614"/>
              <a:chExt cx="8025625" cy="6072331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8FF00911-0C7E-48D6-812D-71555D28D3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1019" r="19154" b="3742"/>
              <a:stretch/>
            </p:blipFill>
            <p:spPr>
              <a:xfrm>
                <a:off x="4166375" y="643614"/>
                <a:ext cx="8025625" cy="6072331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C3054538-C2BC-4B9E-ABB3-C11CBD2A6B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" b="1884"/>
              <a:stretch/>
            </p:blipFill>
            <p:spPr>
              <a:xfrm>
                <a:off x="4225639" y="2006359"/>
                <a:ext cx="3199203" cy="4619133"/>
              </a:xfrm>
              <a:prstGeom prst="rect">
                <a:avLst/>
              </a:prstGeom>
            </p:spPr>
          </p:pic>
        </p:grp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7062CB7A-F8D9-45DF-9CA2-7DEEF47CF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956" r="36934"/>
            <a:stretch/>
          </p:blipFill>
          <p:spPr>
            <a:xfrm>
              <a:off x="6672064" y="1097164"/>
              <a:ext cx="977365" cy="611817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337A501-10A9-44B2-8703-44CF1A7FD628}"/>
              </a:ext>
            </a:extLst>
          </p:cNvPr>
          <p:cNvGrpSpPr/>
          <p:nvPr/>
        </p:nvGrpSpPr>
        <p:grpSpPr>
          <a:xfrm>
            <a:off x="5375920" y="1052736"/>
            <a:ext cx="6768752" cy="3744416"/>
            <a:chOff x="580953" y="1844824"/>
            <a:chExt cx="11131671" cy="3744416"/>
          </a:xfrm>
          <a:solidFill>
            <a:schemeClr val="bg1"/>
          </a:solidFill>
        </p:grpSpPr>
        <p:sp>
          <p:nvSpPr>
            <p:cNvPr id="34" name="Flussdiagramm: Prozess 33">
              <a:extLst>
                <a:ext uri="{FF2B5EF4-FFF2-40B4-BE49-F238E27FC236}">
                  <a16:creationId xmlns:a16="http://schemas.microsoft.com/office/drawing/2014/main" id="{A131EE99-9E11-4471-9AC9-39001C1EE422}"/>
                </a:ext>
              </a:extLst>
            </p:cNvPr>
            <p:cNvSpPr/>
            <p:nvPr/>
          </p:nvSpPr>
          <p:spPr>
            <a:xfrm>
              <a:off x="9300624" y="1844824"/>
              <a:ext cx="2412000" cy="1296144"/>
            </a:xfrm>
            <a:prstGeom prst="flowChartProcess">
              <a:avLst/>
            </a:prstGeom>
            <a:grpFill/>
            <a:ln w="38100">
              <a:solidFill>
                <a:srgbClr val="003D7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dirty="0">
                  <a:solidFill>
                    <a:srgbClr val="003D77"/>
                  </a:solidFill>
                </a:rPr>
                <a:t>Noise</a:t>
              </a: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12B441DC-2DF2-4312-BD03-63B0D1FA1DDE}"/>
                </a:ext>
              </a:extLst>
            </p:cNvPr>
            <p:cNvGrpSpPr/>
            <p:nvPr/>
          </p:nvGrpSpPr>
          <p:grpSpPr>
            <a:xfrm>
              <a:off x="580953" y="1844824"/>
              <a:ext cx="11131671" cy="3744416"/>
              <a:chOff x="580953" y="1844824"/>
              <a:chExt cx="11131671" cy="3744416"/>
            </a:xfrm>
            <a:grpFill/>
          </p:grpSpPr>
          <p:sp>
            <p:nvSpPr>
              <p:cNvPr id="36" name="Flussdiagramm: Prozess 35">
                <a:extLst>
                  <a:ext uri="{FF2B5EF4-FFF2-40B4-BE49-F238E27FC236}">
                    <a16:creationId xmlns:a16="http://schemas.microsoft.com/office/drawing/2014/main" id="{BBE1F8E6-A14E-4CF0-BB2E-D14234C6B7AE}"/>
                  </a:ext>
                </a:extLst>
              </p:cNvPr>
              <p:cNvSpPr/>
              <p:nvPr/>
            </p:nvSpPr>
            <p:spPr>
              <a:xfrm>
                <a:off x="580953" y="4284548"/>
                <a:ext cx="2412000" cy="1296144"/>
              </a:xfrm>
              <a:prstGeom prst="flowChartProcess">
                <a:avLst/>
              </a:prstGeom>
              <a:grpFill/>
              <a:ln w="38100">
                <a:solidFill>
                  <a:srgbClr val="003D7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>
                    <a:solidFill>
                      <a:srgbClr val="003D77"/>
                    </a:solidFill>
                  </a:rPr>
                  <a:t>Power Electronics</a:t>
                </a:r>
                <a:endParaRPr lang="de-DE" dirty="0">
                  <a:solidFill>
                    <a:srgbClr val="003D77"/>
                  </a:solidFill>
                </a:endParaRPr>
              </a:p>
            </p:txBody>
          </p:sp>
          <p:sp>
            <p:nvSpPr>
              <p:cNvPr id="37" name="Flussdiagramm: Prozess 36">
                <a:extLst>
                  <a:ext uri="{FF2B5EF4-FFF2-40B4-BE49-F238E27FC236}">
                    <a16:creationId xmlns:a16="http://schemas.microsoft.com/office/drawing/2014/main" id="{CFEE8769-3D21-4CDC-8069-50067840D3E1}"/>
                  </a:ext>
                </a:extLst>
              </p:cNvPr>
              <p:cNvSpPr/>
              <p:nvPr/>
            </p:nvSpPr>
            <p:spPr>
              <a:xfrm>
                <a:off x="4908136" y="4293096"/>
                <a:ext cx="2412000" cy="1296144"/>
              </a:xfrm>
              <a:prstGeom prst="flowChartProcess">
                <a:avLst/>
              </a:prstGeom>
              <a:grpFill/>
              <a:ln w="38100">
                <a:solidFill>
                  <a:srgbClr val="003D7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dirty="0">
                    <a:solidFill>
                      <a:srgbClr val="003D77"/>
                    </a:solidFill>
                  </a:rPr>
                  <a:t>Electric </a:t>
                </a:r>
                <a:r>
                  <a:rPr lang="de-DE" dirty="0" err="1">
                    <a:solidFill>
                      <a:srgbClr val="003D77"/>
                    </a:solidFill>
                  </a:rPr>
                  <a:t>Machine</a:t>
                </a:r>
                <a:endParaRPr lang="de-DE" dirty="0">
                  <a:solidFill>
                    <a:srgbClr val="003D77"/>
                  </a:solidFill>
                </a:endParaRPr>
              </a:p>
            </p:txBody>
          </p:sp>
          <p:sp>
            <p:nvSpPr>
              <p:cNvPr id="38" name="Flussdiagramm: Prozess 37">
                <a:extLst>
                  <a:ext uri="{FF2B5EF4-FFF2-40B4-BE49-F238E27FC236}">
                    <a16:creationId xmlns:a16="http://schemas.microsoft.com/office/drawing/2014/main" id="{B5A602A8-10A7-49B8-8C88-BE5056647B31}"/>
                  </a:ext>
                </a:extLst>
              </p:cNvPr>
              <p:cNvSpPr/>
              <p:nvPr/>
            </p:nvSpPr>
            <p:spPr>
              <a:xfrm>
                <a:off x="9300624" y="4293096"/>
                <a:ext cx="2412000" cy="1296144"/>
              </a:xfrm>
              <a:prstGeom prst="flowChartProcess">
                <a:avLst/>
              </a:prstGeom>
              <a:grpFill/>
              <a:ln w="38100">
                <a:solidFill>
                  <a:srgbClr val="003D7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dirty="0">
                    <a:solidFill>
                      <a:srgbClr val="003D77"/>
                    </a:solidFill>
                  </a:rPr>
                  <a:t>Car </a:t>
                </a:r>
                <a:r>
                  <a:rPr lang="de-DE" dirty="0" err="1">
                    <a:solidFill>
                      <a:srgbClr val="003D77"/>
                    </a:solidFill>
                  </a:rPr>
                  <a:t>Kinematics</a:t>
                </a:r>
                <a:endParaRPr lang="de-DE" dirty="0">
                  <a:solidFill>
                    <a:srgbClr val="003D77"/>
                  </a:solidFill>
                </a:endParaRPr>
              </a:p>
            </p:txBody>
          </p:sp>
          <p:sp>
            <p:nvSpPr>
              <p:cNvPr id="39" name="Flussdiagramm: Prozess 38">
                <a:extLst>
                  <a:ext uri="{FF2B5EF4-FFF2-40B4-BE49-F238E27FC236}">
                    <a16:creationId xmlns:a16="http://schemas.microsoft.com/office/drawing/2014/main" id="{85A0B2B1-3199-4607-B291-75378C958C62}"/>
                  </a:ext>
                </a:extLst>
              </p:cNvPr>
              <p:cNvSpPr/>
              <p:nvPr/>
            </p:nvSpPr>
            <p:spPr>
              <a:xfrm>
                <a:off x="4908136" y="1844824"/>
                <a:ext cx="2412000" cy="1296144"/>
              </a:xfrm>
              <a:prstGeom prst="flowChartProcess">
                <a:avLst/>
              </a:prstGeom>
              <a:grpFill/>
              <a:ln w="38100">
                <a:solidFill>
                  <a:srgbClr val="003D7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dirty="0" err="1">
                    <a:solidFill>
                      <a:srgbClr val="003D77"/>
                    </a:solidFill>
                  </a:rPr>
                  <a:t>Vibrating</a:t>
                </a:r>
                <a:r>
                  <a:rPr lang="de-DE" dirty="0">
                    <a:solidFill>
                      <a:srgbClr val="003D77"/>
                    </a:solidFill>
                  </a:rPr>
                  <a:t> </a:t>
                </a:r>
                <a:r>
                  <a:rPr lang="de-DE" dirty="0" err="1">
                    <a:solidFill>
                      <a:srgbClr val="003D77"/>
                    </a:solidFill>
                  </a:rPr>
                  <a:t>Structure</a:t>
                </a:r>
                <a:endParaRPr lang="de-DE" dirty="0">
                  <a:solidFill>
                    <a:srgbClr val="003D77"/>
                  </a:solidFill>
                </a:endParaRPr>
              </a:p>
            </p:txBody>
          </p:sp>
          <p:sp>
            <p:nvSpPr>
              <p:cNvPr id="40" name="Pfeil: nach links und rechts 39">
                <a:extLst>
                  <a:ext uri="{FF2B5EF4-FFF2-40B4-BE49-F238E27FC236}">
                    <a16:creationId xmlns:a16="http://schemas.microsoft.com/office/drawing/2014/main" id="{34E1220B-EB73-46D0-9762-BF00B4CA5B8B}"/>
                  </a:ext>
                </a:extLst>
              </p:cNvPr>
              <p:cNvSpPr/>
              <p:nvPr/>
            </p:nvSpPr>
            <p:spPr>
              <a:xfrm>
                <a:off x="3064961" y="4583182"/>
                <a:ext cx="1791520" cy="648072"/>
              </a:xfrm>
              <a:prstGeom prst="leftRightArrow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sz="1200" dirty="0" err="1">
                    <a:solidFill>
                      <a:srgbClr val="003D77"/>
                    </a:solidFill>
                  </a:rPr>
                  <a:t>Current</a:t>
                </a:r>
                <a:r>
                  <a:rPr lang="de-DE" sz="1200" dirty="0">
                    <a:solidFill>
                      <a:srgbClr val="003D77"/>
                    </a:solidFill>
                  </a:rPr>
                  <a:t>,</a:t>
                </a:r>
              </a:p>
              <a:p>
                <a:pPr algn="ctr"/>
                <a:r>
                  <a:rPr lang="de-DE" sz="1200" dirty="0" err="1">
                    <a:solidFill>
                      <a:srgbClr val="003D77"/>
                    </a:solidFill>
                  </a:rPr>
                  <a:t>Voltage</a:t>
                </a:r>
                <a:endParaRPr lang="de-DE" sz="1200" dirty="0">
                  <a:solidFill>
                    <a:srgbClr val="003D77"/>
                  </a:solidFill>
                </a:endParaRPr>
              </a:p>
            </p:txBody>
          </p:sp>
          <p:sp>
            <p:nvSpPr>
              <p:cNvPr id="41" name="Pfeil: nach links und rechts 40">
                <a:extLst>
                  <a:ext uri="{FF2B5EF4-FFF2-40B4-BE49-F238E27FC236}">
                    <a16:creationId xmlns:a16="http://schemas.microsoft.com/office/drawing/2014/main" id="{EBC0AA3F-21FA-45FF-B843-6DA12054B9BC}"/>
                  </a:ext>
                </a:extLst>
              </p:cNvPr>
              <p:cNvSpPr/>
              <p:nvPr/>
            </p:nvSpPr>
            <p:spPr>
              <a:xfrm>
                <a:off x="7392144" y="4653136"/>
                <a:ext cx="1853456" cy="648072"/>
              </a:xfrm>
              <a:prstGeom prst="leftRightArrow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sz="1200" dirty="0">
                    <a:solidFill>
                      <a:srgbClr val="003D77"/>
                    </a:solidFill>
                  </a:rPr>
                  <a:t>Speed,</a:t>
                </a:r>
              </a:p>
              <a:p>
                <a:pPr algn="ctr"/>
                <a:r>
                  <a:rPr lang="de-DE" sz="1200" dirty="0">
                    <a:solidFill>
                      <a:srgbClr val="003D77"/>
                    </a:solidFill>
                  </a:rPr>
                  <a:t>Torque</a:t>
                </a:r>
              </a:p>
            </p:txBody>
          </p:sp>
          <p:sp>
            <p:nvSpPr>
              <p:cNvPr id="42" name="Pfeil: nach rechts 41">
                <a:extLst>
                  <a:ext uri="{FF2B5EF4-FFF2-40B4-BE49-F238E27FC236}">
                    <a16:creationId xmlns:a16="http://schemas.microsoft.com/office/drawing/2014/main" id="{951FADA9-18F8-4B87-8724-1F0EE1F105F7}"/>
                  </a:ext>
                </a:extLst>
              </p:cNvPr>
              <p:cNvSpPr/>
              <p:nvPr/>
            </p:nvSpPr>
            <p:spPr>
              <a:xfrm>
                <a:off x="7396480" y="1966104"/>
                <a:ext cx="1818640" cy="1153427"/>
              </a:xfrm>
              <a:prstGeom prst="rightArrow">
                <a:avLst/>
              </a:prstGeom>
              <a:grp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sz="1200" dirty="0">
                    <a:solidFill>
                      <a:srgbClr val="003D77"/>
                    </a:solidFill>
                  </a:rPr>
                  <a:t>Surface Velocity</a:t>
                </a:r>
              </a:p>
            </p:txBody>
          </p:sp>
          <p:sp>
            <p:nvSpPr>
              <p:cNvPr id="43" name="Pfeil: nach oben 42">
                <a:extLst>
                  <a:ext uri="{FF2B5EF4-FFF2-40B4-BE49-F238E27FC236}">
                    <a16:creationId xmlns:a16="http://schemas.microsoft.com/office/drawing/2014/main" id="{E8A482B2-B559-4408-9FC8-8F646534B63E}"/>
                  </a:ext>
                </a:extLst>
              </p:cNvPr>
              <p:cNvSpPr/>
              <p:nvPr/>
            </p:nvSpPr>
            <p:spPr>
              <a:xfrm>
                <a:off x="5159896" y="3212976"/>
                <a:ext cx="1800200" cy="1026267"/>
              </a:xfrm>
              <a:prstGeom prst="upArrow">
                <a:avLst/>
              </a:prstGeom>
              <a:grp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>
                <a:noAutofit/>
              </a:bodyPr>
              <a:lstStyle/>
              <a:p>
                <a:pPr algn="ctr"/>
                <a:r>
                  <a:rPr lang="de-DE" sz="1200" dirty="0">
                    <a:solidFill>
                      <a:srgbClr val="003D77"/>
                    </a:solidFill>
                  </a:rPr>
                  <a:t>Forces</a:t>
                </a:r>
              </a:p>
            </p:txBody>
          </p:sp>
        </p:grp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2A16FEFC-DF34-4169-8883-5EB5E62A3DFE}"/>
              </a:ext>
            </a:extLst>
          </p:cNvPr>
          <p:cNvSpPr txBox="1"/>
          <p:nvPr/>
        </p:nvSpPr>
        <p:spPr>
          <a:xfrm>
            <a:off x="8515468" y="6165177"/>
            <a:ext cx="3199203" cy="35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de-DE" sz="1200" dirty="0">
                <a:solidFill>
                  <a:srgbClr val="003D77"/>
                </a:solidFill>
                <a:latin typeface="Arial"/>
              </a:rPr>
              <a:t>SIN                            PWM</a:t>
            </a:r>
          </a:p>
        </p:txBody>
      </p:sp>
      <p:pic>
        <p:nvPicPr>
          <p:cNvPr id="16" name="PM_6Poles_r18000_SIN">
            <a:hlinkClick r:id="" action="ppaction://media"/>
            <a:extLst>
              <a:ext uri="{FF2B5EF4-FFF2-40B4-BE49-F238E27FC236}">
                <a16:creationId xmlns:a16="http://schemas.microsoft.com/office/drawing/2014/main" id="{CC02E6C4-1393-4072-80D3-A869A8427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7543" y="5002504"/>
            <a:ext cx="956809" cy="956809"/>
          </a:xfrm>
          <a:prstGeom prst="rect">
            <a:avLst/>
          </a:prstGeom>
        </p:spPr>
      </p:pic>
      <p:pic>
        <p:nvPicPr>
          <p:cNvPr id="17" name="PM_6Poles_r18000_PWM">
            <a:hlinkClick r:id="" action="ppaction://media"/>
            <a:extLst>
              <a:ext uri="{FF2B5EF4-FFF2-40B4-BE49-F238E27FC236}">
                <a16:creationId xmlns:a16="http://schemas.microsoft.com/office/drawing/2014/main" id="{F57B8EB4-5D24-443C-A11D-38878A1DCA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56708" y="5002504"/>
            <a:ext cx="956809" cy="95680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886C33E-B3FB-4C7E-AA66-58E49A78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PMSM </a:t>
            </a:r>
            <a:r>
              <a:rPr lang="de-DE" dirty="0" err="1"/>
              <a:t>under</a:t>
            </a:r>
            <a:r>
              <a:rPr lang="de-DE" dirty="0"/>
              <a:t> SIN and PWM </a:t>
            </a:r>
            <a:r>
              <a:rPr lang="de-DE" dirty="0" err="1"/>
              <a:t>Excitation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3D1C5E-C7E7-406A-BE01-87AE3915AF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8209" y="1486084"/>
            <a:ext cx="4113615" cy="4761337"/>
          </a:xfrm>
        </p:spPr>
        <p:txBody>
          <a:bodyPr vert="horz" lIns="109728" tIns="54864" rIns="109728" bIns="54864" rtlCol="0" anchor="t">
            <a:normAutofit fontScale="92500" lnSpcReduction="20000"/>
          </a:bodyPr>
          <a:lstStyle/>
          <a:p>
            <a:r>
              <a:rPr lang="de-DE" dirty="0"/>
              <a:t>Input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ramped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900 Hz Speed </a:t>
            </a:r>
            <a:r>
              <a:rPr lang="de-DE" dirty="0" err="1"/>
              <a:t>ramped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18000 RPM</a:t>
            </a:r>
          </a:p>
          <a:p>
            <a:r>
              <a:rPr lang="de-DE" dirty="0"/>
              <a:t>PWM </a:t>
            </a:r>
            <a:r>
              <a:rPr lang="de-DE" dirty="0" err="1"/>
              <a:t>frequency</a:t>
            </a:r>
            <a:r>
              <a:rPr lang="de-DE" dirty="0"/>
              <a:t> 6000 Hz</a:t>
            </a:r>
          </a:p>
          <a:p>
            <a:endParaRPr lang="de-DE" dirty="0"/>
          </a:p>
          <a:p>
            <a:r>
              <a:rPr lang="de-DE" dirty="0" err="1">
                <a:ea typeface="+mn-lt"/>
                <a:cs typeface="+mn-lt"/>
              </a:rPr>
              <a:t>Id</a:t>
            </a:r>
            <a:r>
              <a:rPr lang="de-DE" dirty="0">
                <a:ea typeface="+mn-lt"/>
                <a:cs typeface="+mn-lt"/>
              </a:rPr>
              <a:t> and </a:t>
            </a:r>
            <a:r>
              <a:rPr lang="de-DE" dirty="0" err="1">
                <a:ea typeface="+mn-lt"/>
                <a:cs typeface="+mn-lt"/>
              </a:rPr>
              <a:t>Iq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are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functions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of</a:t>
            </a:r>
            <a:r>
              <a:rPr lang="de-DE" dirty="0"/>
              <a:t> </a:t>
            </a:r>
          </a:p>
          <a:p>
            <a:r>
              <a:rPr lang="de-DE" dirty="0" err="1"/>
              <a:t>ECE.pos</a:t>
            </a:r>
            <a:r>
              <a:rPr lang="de-DE" dirty="0"/>
              <a:t> and </a:t>
            </a:r>
            <a:r>
              <a:rPr lang="de-DE" dirty="0" err="1"/>
              <a:t>currents</a:t>
            </a:r>
            <a:endParaRPr lang="de-DE" dirty="0"/>
          </a:p>
          <a:p>
            <a:endParaRPr lang="de-DE" dirty="0">
              <a:cs typeface="Arial"/>
            </a:endParaRPr>
          </a:p>
          <a:p>
            <a:r>
              <a:rPr lang="de-DE" dirty="0"/>
              <a:t>3DTAB </a:t>
            </a:r>
            <a:r>
              <a:rPr lang="de-DE" dirty="0" err="1"/>
              <a:t>finds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coefficients</a:t>
            </a:r>
            <a:endParaRPr lang="de-DE" dirty="0"/>
          </a:p>
          <a:p>
            <a:endParaRPr lang="de-DE" dirty="0">
              <a:cs typeface="Arial"/>
            </a:endParaRPr>
          </a:p>
          <a:p>
            <a:r>
              <a:rPr lang="de-DE" dirty="0" err="1"/>
              <a:t>Causal</a:t>
            </a:r>
            <a:r>
              <a:rPr lang="de-DE" dirty="0"/>
              <a:t> ROM </a:t>
            </a:r>
            <a:r>
              <a:rPr lang="de-DE" dirty="0" err="1"/>
              <a:t>transfers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waves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velocities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impedance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pressure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7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16" descr="Ein Bild, das Text, Computer, Elektronik, Monitor enthält.&#10;&#10;Automatisch generierte Beschreibung">
            <a:extLst>
              <a:ext uri="{FF2B5EF4-FFF2-40B4-BE49-F238E27FC236}">
                <a16:creationId xmlns:a16="http://schemas.microsoft.com/office/drawing/2014/main" id="{F13DA33D-B702-469E-8746-ECC6D978DFB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63" y="1429185"/>
            <a:ext cx="9504761" cy="476091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E24F65D-3A6B-4B4C-90DE-00447E8C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Waterfall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> SIN </a:t>
            </a:r>
            <a:r>
              <a:rPr lang="de-DE" dirty="0" err="1"/>
              <a:t>vs</a:t>
            </a:r>
            <a:r>
              <a:rPr lang="de-DE" dirty="0"/>
              <a:t> PWM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9907AC-9764-49E4-8581-D2DD68186CD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1097280"/>
            <a:r>
              <a:rPr lang="de-DE">
                <a:latin typeface="Arial"/>
              </a:rPr>
              <a:t>mOre driVE 2021, Schnelle Berechnung des Körperschalls, Hanke &amp; Wibbeler</a:t>
            </a:r>
            <a:endParaRPr lang="de-DE" dirty="0">
              <a:latin typeface="Arial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1DDD942-7D67-4FDA-A7F9-AD8CAF323D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6902" y="831077"/>
            <a:ext cx="9732960" cy="457920"/>
          </a:xfrm>
        </p:spPr>
        <p:txBody>
          <a:bodyPr/>
          <a:lstStyle/>
          <a:p>
            <a:r>
              <a:rPr lang="de-DE" b="0" dirty="0"/>
              <a:t>Linear </a:t>
            </a:r>
            <a:r>
              <a:rPr lang="de-DE" b="0" dirty="0" err="1"/>
              <a:t>speed</a:t>
            </a:r>
            <a:r>
              <a:rPr lang="de-DE" b="0" dirty="0"/>
              <a:t> </a:t>
            </a:r>
            <a:r>
              <a:rPr lang="de-DE" b="0" dirty="0" err="1"/>
              <a:t>increase</a:t>
            </a:r>
            <a:r>
              <a:rPr lang="de-DE" b="0" dirty="0"/>
              <a:t>: in 3 s </a:t>
            </a:r>
            <a:r>
              <a:rPr lang="de-DE" b="0" dirty="0" err="1"/>
              <a:t>from</a:t>
            </a:r>
            <a:r>
              <a:rPr lang="de-DE" b="0" dirty="0"/>
              <a:t> 0 </a:t>
            </a:r>
            <a:r>
              <a:rPr lang="de-DE" b="0" dirty="0" err="1"/>
              <a:t>to</a:t>
            </a:r>
            <a:r>
              <a:rPr lang="de-DE" b="0" dirty="0"/>
              <a:t> 18000 RPM</a:t>
            </a:r>
          </a:p>
        </p:txBody>
      </p:sp>
      <p:sp>
        <p:nvSpPr>
          <p:cNvPr id="15" name="Legende: mit Pfeil nach rechts 14">
            <a:extLst>
              <a:ext uri="{FF2B5EF4-FFF2-40B4-BE49-F238E27FC236}">
                <a16:creationId xmlns:a16="http://schemas.microsoft.com/office/drawing/2014/main" id="{4EF8DA1D-8CC9-46B8-825B-9B53D4478111}"/>
              </a:ext>
            </a:extLst>
          </p:cNvPr>
          <p:cNvSpPr/>
          <p:nvPr/>
        </p:nvSpPr>
        <p:spPr>
          <a:xfrm>
            <a:off x="479376" y="4293096"/>
            <a:ext cx="1310404" cy="6155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13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1097280"/>
            <a:r>
              <a:rPr lang="de-DE" sz="1200" dirty="0">
                <a:solidFill>
                  <a:srgbClr val="002C5F"/>
                </a:solidFill>
                <a:latin typeface="Arial"/>
              </a:rPr>
              <a:t>Eigen-mode 5500 Hz</a:t>
            </a:r>
          </a:p>
        </p:txBody>
      </p:sp>
      <p:sp>
        <p:nvSpPr>
          <p:cNvPr id="11" name="Legende: mit Pfeil nach rechts 10">
            <a:extLst>
              <a:ext uri="{FF2B5EF4-FFF2-40B4-BE49-F238E27FC236}">
                <a16:creationId xmlns:a16="http://schemas.microsoft.com/office/drawing/2014/main" id="{F3ACE1CA-5BFE-4B6F-8B4B-1763933BA2EE}"/>
              </a:ext>
            </a:extLst>
          </p:cNvPr>
          <p:cNvSpPr/>
          <p:nvPr/>
        </p:nvSpPr>
        <p:spPr>
          <a:xfrm flipH="1">
            <a:off x="10195573" y="4109602"/>
            <a:ext cx="1497703" cy="543534"/>
          </a:xfrm>
          <a:prstGeom prst="rightArrow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1097280"/>
            <a:r>
              <a:rPr lang="de-DE" sz="1200" dirty="0">
                <a:solidFill>
                  <a:srgbClr val="002C5F"/>
                </a:solidFill>
                <a:latin typeface="Arial"/>
              </a:rPr>
              <a:t>PWM </a:t>
            </a:r>
            <a:r>
              <a:rPr lang="de-DE" sz="1200" dirty="0" err="1">
                <a:solidFill>
                  <a:srgbClr val="002C5F"/>
                </a:solidFill>
                <a:latin typeface="Arial"/>
              </a:rPr>
              <a:t>Frequency</a:t>
            </a:r>
            <a:endParaRPr lang="de-DE" sz="1200" dirty="0">
              <a:solidFill>
                <a:srgbClr val="002C5F"/>
              </a:solidFill>
              <a:latin typeface="Arial"/>
            </a:endParaRPr>
          </a:p>
          <a:p>
            <a:pPr algn="ctr" defTabSz="1097280"/>
            <a:r>
              <a:rPr lang="de-DE" sz="1200" dirty="0">
                <a:solidFill>
                  <a:srgbClr val="002C5F"/>
                </a:solidFill>
                <a:latin typeface="Arial"/>
              </a:rPr>
              <a:t>6000 Hz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973319-FBE6-4FAF-BA5B-9C6259FEBC89}"/>
              </a:ext>
            </a:extLst>
          </p:cNvPr>
          <p:cNvSpPr txBox="1"/>
          <p:nvPr/>
        </p:nvSpPr>
        <p:spPr>
          <a:xfrm>
            <a:off x="1271464" y="6162706"/>
            <a:ext cx="8418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>
                <a:solidFill>
                  <a:srgbClr val="003D77"/>
                </a:solidFill>
              </a:rPr>
              <a:t>Normalized</a:t>
            </a:r>
            <a:r>
              <a:rPr lang="de-DE" sz="1000" dirty="0">
                <a:solidFill>
                  <a:srgbClr val="003D77"/>
                </a:solidFill>
              </a:rPr>
              <a:t> Sound </a:t>
            </a:r>
            <a:r>
              <a:rPr lang="de-DE" sz="1000" dirty="0" err="1">
                <a:solidFill>
                  <a:srgbClr val="003D77"/>
                </a:solidFill>
              </a:rPr>
              <a:t>Pressure</a:t>
            </a:r>
            <a:r>
              <a:rPr lang="de-DE" sz="1000" dirty="0">
                <a:solidFill>
                  <a:srgbClr val="003D77"/>
                </a:solidFill>
              </a:rPr>
              <a:t> Levels</a:t>
            </a:r>
          </a:p>
        </p:txBody>
      </p:sp>
    </p:spTree>
    <p:extLst>
      <p:ext uri="{BB962C8B-B14F-4D97-AF65-F5344CB8AC3E}">
        <p14:creationId xmlns:p14="http://schemas.microsoft.com/office/powerpoint/2010/main" val="231649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E902031-33F3-45F8-9D78-05AB4F671B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dirty="0"/>
              <a:t>Proof </a:t>
            </a:r>
            <a:r>
              <a:rPr lang="de-DE" dirty="0" err="1"/>
              <a:t>of</a:t>
            </a:r>
            <a:r>
              <a:rPr lang="de-DE" dirty="0"/>
              <a:t> Concept: Transient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Sound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Arbitrary</a:t>
            </a:r>
            <a:r>
              <a:rPr lang="de-DE" dirty="0"/>
              <a:t> </a:t>
            </a:r>
            <a:r>
              <a:rPr lang="de-DE" dirty="0" err="1"/>
              <a:t>Excitation</a:t>
            </a:r>
            <a:endParaRPr lang="de-DE" dirty="0"/>
          </a:p>
          <a:p>
            <a:pPr marL="71628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Electromagnetic</a:t>
            </a:r>
            <a:r>
              <a:rPr lang="de-DE" dirty="0"/>
              <a:t> and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transferred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pPr marL="71628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Coupling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waves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transient </a:t>
            </a:r>
            <a:r>
              <a:rPr lang="de-DE" dirty="0" err="1"/>
              <a:t>solution</a:t>
            </a:r>
            <a:r>
              <a:rPr lang="de-DE" dirty="0"/>
              <a:t> in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simulator</a:t>
            </a:r>
            <a:endParaRPr lang="de-DE" dirty="0"/>
          </a:p>
          <a:p>
            <a:pPr marL="716280" lvl="1" indent="-285750">
              <a:buFont typeface="Arial" panose="020B0604020202020204" pitchFamily="34" charset="0"/>
              <a:buChar char="•"/>
            </a:pPr>
            <a:r>
              <a:rPr lang="de-DE" dirty="0"/>
              <a:t>Fast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born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excitation</a:t>
            </a:r>
            <a:r>
              <a:rPr lang="de-DE" dirty="0"/>
              <a:t> </a:t>
            </a:r>
            <a:r>
              <a:rPr lang="de-DE" dirty="0" err="1"/>
              <a:t>schemes</a:t>
            </a:r>
            <a:r>
              <a:rPr lang="de-DE" dirty="0"/>
              <a:t>,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couplings</a:t>
            </a:r>
            <a:r>
              <a:rPr lang="de-DE" dirty="0"/>
              <a:t>,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damping</a:t>
            </a:r>
            <a:r>
              <a:rPr lang="de-DE" dirty="0"/>
              <a:t> </a:t>
            </a:r>
            <a:r>
              <a:rPr lang="de-DE" dirty="0" err="1"/>
              <a:t>effects</a:t>
            </a:r>
            <a:endParaRPr lang="de-DE" dirty="0"/>
          </a:p>
          <a:p>
            <a:pPr marL="71628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inclusion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acoustics</a:t>
            </a:r>
            <a:endParaRPr lang="de-DE" dirty="0"/>
          </a:p>
          <a:p>
            <a:pPr marL="773430" lvl="1" indent="-342900">
              <a:buFont typeface="Arial" panose="020B0604020202020204" pitchFamily="34" charset="0"/>
              <a:buChar char="•"/>
            </a:pPr>
            <a:r>
              <a:rPr lang="de-DE" dirty="0"/>
              <a:t>Generation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acoustic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normal </a:t>
            </a:r>
            <a:r>
              <a:rPr lang="de-DE" dirty="0" err="1"/>
              <a:t>modes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human </a:t>
            </a:r>
            <a:r>
              <a:rPr lang="de-DE" dirty="0" err="1"/>
              <a:t>ear</a:t>
            </a:r>
            <a:endParaRPr lang="de-DE" dirty="0"/>
          </a:p>
          <a:p>
            <a:pPr marL="77343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modeled</a:t>
            </a:r>
            <a:r>
              <a:rPr lang="de-DE" dirty="0"/>
              <a:t> and </a:t>
            </a:r>
            <a:r>
              <a:rPr lang="de-DE" dirty="0" err="1"/>
              <a:t>tuned</a:t>
            </a:r>
            <a:r>
              <a:rPr lang="de-DE" dirty="0"/>
              <a:t> in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de-DE" dirty="0"/>
          </a:p>
          <a:p>
            <a:pPr marL="773430" lvl="1" indent="-342900">
              <a:buFont typeface="Arial" panose="020B0604020202020204" pitchFamily="34" charset="0"/>
              <a:buChar char="•"/>
            </a:pPr>
            <a:r>
              <a:rPr lang="de-DE" dirty="0"/>
              <a:t>PWM </a:t>
            </a:r>
            <a:r>
              <a:rPr lang="de-DE" dirty="0" err="1"/>
              <a:t>excitation</a:t>
            </a:r>
            <a:endParaRPr lang="de-DE" dirty="0"/>
          </a:p>
          <a:p>
            <a:pPr marL="773430" lvl="1" indent="-342900">
              <a:buFont typeface="Arial" panose="020B0604020202020204" pitchFamily="34" charset="0"/>
              <a:buChar char="•"/>
            </a:pPr>
            <a:r>
              <a:rPr lang="de-DE" dirty="0"/>
              <a:t>Gear </a:t>
            </a:r>
            <a:r>
              <a:rPr lang="de-DE" dirty="0" err="1"/>
              <a:t>meshing</a:t>
            </a:r>
            <a:endParaRPr lang="de-DE" dirty="0"/>
          </a:p>
          <a:p>
            <a:pPr marL="773430" lvl="1" indent="-342900">
              <a:buFont typeface="Arial" panose="020B0604020202020204" pitchFamily="34" charset="0"/>
              <a:buChar char="•"/>
            </a:pPr>
            <a:r>
              <a:rPr lang="de-DE" dirty="0" err="1"/>
              <a:t>Concentrated</a:t>
            </a:r>
            <a:r>
              <a:rPr lang="de-DE" dirty="0"/>
              <a:t> </a:t>
            </a:r>
            <a:r>
              <a:rPr lang="de-DE" dirty="0" err="1"/>
              <a:t>nonlinearities</a:t>
            </a:r>
            <a:r>
              <a:rPr lang="de-DE" dirty="0"/>
              <a:t> like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bounces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980423F-6C1C-4FD8-9FC2-225118EA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Summary, Outlook, Benefit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F20B2E-E90E-40DA-8EB7-EA9EB9EB80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6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08DAA14-E6DB-4184-9718-6B795F5DEC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Problem Description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State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Art: Harmonic Workflow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Pros and </a:t>
            </a:r>
            <a:r>
              <a:rPr lang="de-DE" dirty="0" err="1"/>
              <a:t>Cons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Harmonic Workflow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Transient System Simulation </a:t>
            </a:r>
            <a:r>
              <a:rPr lang="de-DE" dirty="0" err="1"/>
              <a:t>to</a:t>
            </a:r>
            <a:r>
              <a:rPr lang="de-DE" dirty="0"/>
              <a:t> Generate </a:t>
            </a:r>
            <a:r>
              <a:rPr lang="de-DE" dirty="0" err="1"/>
              <a:t>Structure</a:t>
            </a:r>
            <a:r>
              <a:rPr lang="de-DE" dirty="0"/>
              <a:t> Borne Sound </a:t>
            </a:r>
          </a:p>
          <a:p>
            <a:pPr marL="77343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ECE Generation </a:t>
            </a:r>
            <a:r>
              <a:rPr lang="de-DE" dirty="0" err="1"/>
              <a:t>Including</a:t>
            </a:r>
            <a:r>
              <a:rPr lang="de-DE" dirty="0"/>
              <a:t> Force </a:t>
            </a:r>
            <a:r>
              <a:rPr lang="de-DE" dirty="0" err="1"/>
              <a:t>Waves</a:t>
            </a:r>
            <a:endParaRPr lang="de-DE" dirty="0"/>
          </a:p>
          <a:p>
            <a:pPr marL="77343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Look Up Table in Twin </a:t>
            </a:r>
            <a:r>
              <a:rPr lang="de-DE" dirty="0" err="1"/>
              <a:t>Builder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Force </a:t>
            </a:r>
            <a:r>
              <a:rPr lang="de-DE" dirty="0" err="1"/>
              <a:t>Waves</a:t>
            </a:r>
            <a:endParaRPr lang="de-DE" dirty="0"/>
          </a:p>
          <a:p>
            <a:pPr marL="77343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SPMWRITE </a:t>
            </a:r>
            <a:r>
              <a:rPr lang="de-DE" dirty="0" err="1"/>
              <a:t>to</a:t>
            </a:r>
            <a:r>
              <a:rPr lang="de-DE" dirty="0"/>
              <a:t> Create Housing ROM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PMSM </a:t>
            </a:r>
            <a:r>
              <a:rPr lang="de-DE" dirty="0" err="1"/>
              <a:t>under</a:t>
            </a:r>
            <a:r>
              <a:rPr lang="de-DE" dirty="0"/>
              <a:t> SIN and PWM </a:t>
            </a:r>
            <a:r>
              <a:rPr lang="de-DE" dirty="0" err="1"/>
              <a:t>Excitation</a:t>
            </a:r>
            <a:r>
              <a:rPr lang="de-DE" dirty="0"/>
              <a:t>, </a:t>
            </a:r>
            <a:r>
              <a:rPr lang="de-DE" dirty="0" err="1"/>
              <a:t>Waterfall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Summary, Outlook, Potential Customer Benefit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200A17D-2B29-4C78-9C3B-634AD4F4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339BD-73DA-46E6-A664-0F684B6B0B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2021, Schnelle Berechnung des Körperschalls, Hanke &amp; Wibbeler</a:t>
            </a:r>
          </a:p>
        </p:txBody>
      </p:sp>
    </p:spTree>
    <p:extLst>
      <p:ext uri="{BB962C8B-B14F-4D97-AF65-F5344CB8AC3E}">
        <p14:creationId xmlns:p14="http://schemas.microsoft.com/office/powerpoint/2010/main" val="318648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943BEE-2DF2-450D-87A8-C8E5F8178C4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NVH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electromagnetic</a:t>
            </a:r>
            <a:r>
              <a:rPr lang="de-DE" dirty="0"/>
              <a:t> </a:t>
            </a:r>
            <a:r>
              <a:rPr lang="de-DE" dirty="0" err="1"/>
              <a:t>forces</a:t>
            </a:r>
            <a:r>
              <a:rPr lang="de-DE" dirty="0"/>
              <a:t> </a:t>
            </a:r>
            <a:r>
              <a:rPr lang="de-DE" dirty="0" err="1"/>
              <a:t>becomes</a:t>
            </a:r>
            <a:r>
              <a:rPr lang="de-DE" dirty="0"/>
              <a:t> </a:t>
            </a:r>
            <a:r>
              <a:rPr lang="de-DE" dirty="0" err="1"/>
              <a:t>increasingly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traction</a:t>
            </a:r>
            <a:r>
              <a:rPr lang="de-DE" dirty="0"/>
              <a:t> </a:t>
            </a:r>
            <a:r>
              <a:rPr lang="de-DE" dirty="0" err="1"/>
              <a:t>motors</a:t>
            </a:r>
            <a:r>
              <a:rPr lang="de-DE" dirty="0"/>
              <a:t>, </a:t>
            </a:r>
            <a:r>
              <a:rPr lang="de-DE" dirty="0" err="1"/>
              <a:t>especially</a:t>
            </a:r>
            <a:r>
              <a:rPr lang="de-DE" dirty="0"/>
              <a:t> BEV and HEV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NVH </a:t>
            </a:r>
            <a:r>
              <a:rPr lang="de-DE" dirty="0" err="1"/>
              <a:t>depends</a:t>
            </a:r>
            <a:r>
              <a:rPr lang="de-DE" dirty="0"/>
              <a:t> upon </a:t>
            </a:r>
            <a:r>
              <a:rPr lang="de-DE" dirty="0" err="1"/>
              <a:t>motor</a:t>
            </a:r>
            <a:r>
              <a:rPr lang="de-DE" dirty="0"/>
              <a:t>, </a:t>
            </a:r>
            <a:r>
              <a:rPr lang="de-DE" dirty="0" err="1"/>
              <a:t>housing</a:t>
            </a:r>
            <a:r>
              <a:rPr lang="de-DE" dirty="0"/>
              <a:t>, </a:t>
            </a:r>
            <a:r>
              <a:rPr lang="de-DE" dirty="0" err="1"/>
              <a:t>surrounding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,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connections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Other </a:t>
            </a:r>
            <a:r>
              <a:rPr lang="de-DE" dirty="0" err="1"/>
              <a:t>sources</a:t>
            </a:r>
            <a:r>
              <a:rPr lang="de-DE" dirty="0"/>
              <a:t> (</a:t>
            </a:r>
            <a:r>
              <a:rPr lang="de-DE" dirty="0" err="1"/>
              <a:t>gearbox</a:t>
            </a:r>
            <a:r>
              <a:rPr lang="de-DE" dirty="0"/>
              <a:t>, </a:t>
            </a:r>
            <a:r>
              <a:rPr lang="de-DE" dirty="0" err="1"/>
              <a:t>bearings</a:t>
            </a:r>
            <a:r>
              <a:rPr lang="de-DE" dirty="0"/>
              <a:t>…)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included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Drive </a:t>
            </a:r>
            <a:r>
              <a:rPr lang="de-DE" dirty="0" err="1"/>
              <a:t>scenarios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fast </a:t>
            </a:r>
            <a:r>
              <a:rPr lang="de-DE" dirty="0" err="1"/>
              <a:t>changing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, i.e.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steady-state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High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electric</a:t>
            </a:r>
            <a:r>
              <a:rPr lang="de-DE" dirty="0"/>
              <a:t> non-</a:t>
            </a:r>
            <a:r>
              <a:rPr lang="de-DE" dirty="0" err="1"/>
              <a:t>periodic</a:t>
            </a:r>
            <a:r>
              <a:rPr lang="de-DE" dirty="0"/>
              <a:t> PWM-signals</a:t>
            </a:r>
            <a:br>
              <a:rPr lang="de-DE" dirty="0"/>
            </a:b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inverter</a:t>
            </a:r>
            <a:r>
              <a:rPr lang="de-DE" dirty="0"/>
              <a:t> </a:t>
            </a:r>
            <a:r>
              <a:rPr lang="de-DE" dirty="0" err="1"/>
              <a:t>circuits</a:t>
            </a:r>
            <a:r>
              <a:rPr lang="de-DE" dirty="0"/>
              <a:t> </a:t>
            </a:r>
          </a:p>
          <a:p>
            <a:r>
              <a:rPr lang="de-DE" dirty="0"/>
              <a:t>    (PWM = Pulse Width Modulation)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2412E4-F82C-4436-9550-EA8A7007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Description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C03B39-613A-4CE9-8F56-64839E9490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E70C908-89C8-4823-B6A2-9E5CBD482570}"/>
              </a:ext>
            </a:extLst>
          </p:cNvPr>
          <p:cNvGrpSpPr/>
          <p:nvPr/>
        </p:nvGrpSpPr>
        <p:grpSpPr>
          <a:xfrm>
            <a:off x="7392144" y="3645024"/>
            <a:ext cx="3600400" cy="2411747"/>
            <a:chOff x="5951984" y="3573016"/>
            <a:chExt cx="3600400" cy="241174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FEA2778-0692-4465-A3C3-811AA8B4C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1984" y="3861048"/>
              <a:ext cx="3600400" cy="102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C422076-FEC3-4DC8-A80C-A082C077A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1984" y="4941168"/>
              <a:ext cx="3600400" cy="10435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87E664B-28AA-4189-91DD-3A9520BF408B}"/>
                </a:ext>
              </a:extLst>
            </p:cNvPr>
            <p:cNvSpPr txBox="1"/>
            <p:nvPr/>
          </p:nvSpPr>
          <p:spPr>
            <a:xfrm>
              <a:off x="6240016" y="4975774"/>
              <a:ext cx="1585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rgbClr val="FF0000"/>
                  </a:solidFill>
                </a:rPr>
                <a:t>Phase </a:t>
              </a:r>
              <a:r>
                <a:rPr lang="de-DE" sz="1600" b="1" dirty="0" err="1">
                  <a:solidFill>
                    <a:srgbClr val="FF0000"/>
                  </a:solidFill>
                </a:rPr>
                <a:t>Current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D9A5EF53-AE76-4D04-85A3-A4BB648ADC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8248" y="5157192"/>
              <a:ext cx="216024" cy="28803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EF9BE39-F81E-49C2-9C6B-63835699C41F}"/>
                </a:ext>
              </a:extLst>
            </p:cNvPr>
            <p:cNvSpPr txBox="1"/>
            <p:nvPr/>
          </p:nvSpPr>
          <p:spPr>
            <a:xfrm>
              <a:off x="7824192" y="5373216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3D77"/>
                  </a:solidFill>
                </a:rPr>
                <a:t>Ripple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440FCC8-5155-48D3-AC27-249F52AD1EF5}"/>
                </a:ext>
              </a:extLst>
            </p:cNvPr>
            <p:cNvSpPr txBox="1"/>
            <p:nvPr/>
          </p:nvSpPr>
          <p:spPr>
            <a:xfrm>
              <a:off x="6240016" y="3573016"/>
              <a:ext cx="15704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rgbClr val="FF0000"/>
                  </a:solidFill>
                </a:rPr>
                <a:t>Phase </a:t>
              </a:r>
              <a:r>
                <a:rPr lang="de-DE" sz="1600" b="1" dirty="0" err="1">
                  <a:solidFill>
                    <a:srgbClr val="FF0000"/>
                  </a:solidFill>
                </a:rPr>
                <a:t>Voltage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1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47FFF53-290F-4495-90CF-736CB499F4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8726D5-B693-4252-BC0A-840A4488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Art: Harmonic Workflow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FB4C39-8928-4AB7-B9B5-E51B4C95CE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578F82-66E3-49BE-8B69-A6F333D82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708920"/>
            <a:ext cx="7272808" cy="193434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348C1A9-7318-4168-879A-66D2ABE2788A}"/>
              </a:ext>
            </a:extLst>
          </p:cNvPr>
          <p:cNvSpPr txBox="1"/>
          <p:nvPr/>
        </p:nvSpPr>
        <p:spPr>
          <a:xfrm>
            <a:off x="323338" y="1628800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003D77"/>
                </a:solidFill>
              </a:rPr>
              <a:t>Maxwell 2D </a:t>
            </a:r>
            <a:r>
              <a:rPr lang="de-DE" sz="1600" dirty="0" err="1">
                <a:solidFill>
                  <a:srgbClr val="003D77"/>
                </a:solidFill>
              </a:rPr>
              <a:t>or</a:t>
            </a:r>
            <a:r>
              <a:rPr lang="de-DE" sz="1600" dirty="0">
                <a:solidFill>
                  <a:srgbClr val="003D77"/>
                </a:solidFill>
              </a:rPr>
              <a:t> 3D</a:t>
            </a:r>
          </a:p>
          <a:p>
            <a:pPr algn="ctr"/>
            <a:r>
              <a:rPr lang="de-DE" sz="1600" dirty="0">
                <a:solidFill>
                  <a:srgbClr val="003D77"/>
                </a:solidFill>
              </a:rPr>
              <a:t>transient </a:t>
            </a:r>
            <a:r>
              <a:rPr lang="de-DE" sz="1600" dirty="0" err="1">
                <a:solidFill>
                  <a:srgbClr val="003D77"/>
                </a:solidFill>
              </a:rPr>
              <a:t>analysis</a:t>
            </a:r>
            <a:r>
              <a:rPr lang="de-DE" sz="1600" dirty="0">
                <a:solidFill>
                  <a:srgbClr val="003D77"/>
                </a:solidFill>
              </a:rPr>
              <a:t>:</a:t>
            </a:r>
            <a:br>
              <a:rPr lang="de-DE" sz="1600" dirty="0">
                <a:solidFill>
                  <a:srgbClr val="003D77"/>
                </a:solidFill>
              </a:rPr>
            </a:br>
            <a:r>
              <a:rPr lang="de-DE" sz="1600" dirty="0" err="1">
                <a:solidFill>
                  <a:srgbClr val="003D77"/>
                </a:solidFill>
              </a:rPr>
              <a:t>Provides</a:t>
            </a:r>
            <a:r>
              <a:rPr lang="de-DE" sz="1600" dirty="0">
                <a:solidFill>
                  <a:srgbClr val="003D77"/>
                </a:solidFill>
              </a:rPr>
              <a:t> </a:t>
            </a:r>
            <a:r>
              <a:rPr lang="de-DE" sz="1600" dirty="0" err="1">
                <a:solidFill>
                  <a:srgbClr val="003D77"/>
                </a:solidFill>
              </a:rPr>
              <a:t>air</a:t>
            </a:r>
            <a:r>
              <a:rPr lang="de-DE" sz="1600" dirty="0">
                <a:solidFill>
                  <a:srgbClr val="003D77"/>
                </a:solidFill>
              </a:rPr>
              <a:t> </a:t>
            </a:r>
            <a:r>
              <a:rPr lang="de-DE" sz="1600" dirty="0" err="1">
                <a:solidFill>
                  <a:srgbClr val="003D77"/>
                </a:solidFill>
              </a:rPr>
              <a:t>gap</a:t>
            </a:r>
            <a:br>
              <a:rPr lang="de-DE" sz="1600" dirty="0">
                <a:solidFill>
                  <a:srgbClr val="003D77"/>
                </a:solidFill>
              </a:rPr>
            </a:br>
            <a:r>
              <a:rPr lang="de-DE" sz="1600" dirty="0" err="1">
                <a:solidFill>
                  <a:srgbClr val="003D77"/>
                </a:solidFill>
              </a:rPr>
              <a:t>excitation</a:t>
            </a:r>
            <a:r>
              <a:rPr lang="de-DE" sz="1600" dirty="0">
                <a:solidFill>
                  <a:srgbClr val="003D77"/>
                </a:solidFill>
              </a:rPr>
              <a:t> </a:t>
            </a:r>
            <a:r>
              <a:rPr lang="de-DE" sz="1600" dirty="0" err="1">
                <a:solidFill>
                  <a:srgbClr val="003D77"/>
                </a:solidFill>
              </a:rPr>
              <a:t>forces</a:t>
            </a:r>
            <a:endParaRPr lang="de-DE" sz="1600" dirty="0">
              <a:solidFill>
                <a:srgbClr val="003D77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65AE360-F4F0-4DE6-A75F-95BDD53F287D}"/>
              </a:ext>
            </a:extLst>
          </p:cNvPr>
          <p:cNvSpPr txBox="1"/>
          <p:nvPr/>
        </p:nvSpPr>
        <p:spPr>
          <a:xfrm>
            <a:off x="5951984" y="1628800"/>
            <a:ext cx="21579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003D77"/>
                </a:solidFill>
              </a:rPr>
              <a:t>Harmonic Response</a:t>
            </a:r>
            <a:br>
              <a:rPr lang="de-DE" sz="1600" dirty="0">
                <a:solidFill>
                  <a:srgbClr val="003D77"/>
                </a:solidFill>
              </a:rPr>
            </a:br>
            <a:r>
              <a:rPr lang="de-DE" sz="1600" dirty="0" err="1">
                <a:solidFill>
                  <a:srgbClr val="003D77"/>
                </a:solidFill>
              </a:rPr>
              <a:t>analysis</a:t>
            </a:r>
            <a:r>
              <a:rPr lang="de-DE" sz="1600" dirty="0">
                <a:solidFill>
                  <a:srgbClr val="003D77"/>
                </a:solidFill>
              </a:rPr>
              <a:t>:</a:t>
            </a:r>
          </a:p>
          <a:p>
            <a:pPr algn="ctr"/>
            <a:r>
              <a:rPr lang="de-DE" sz="1600" dirty="0" err="1">
                <a:solidFill>
                  <a:srgbClr val="003D77"/>
                </a:solidFill>
              </a:rPr>
              <a:t>Provides</a:t>
            </a:r>
            <a:r>
              <a:rPr lang="de-DE" sz="1600" dirty="0">
                <a:solidFill>
                  <a:srgbClr val="003D77"/>
                </a:solidFill>
              </a:rPr>
              <a:t> </a:t>
            </a:r>
            <a:r>
              <a:rPr lang="de-DE" sz="1600" dirty="0" err="1">
                <a:solidFill>
                  <a:srgbClr val="003D77"/>
                </a:solidFill>
              </a:rPr>
              <a:t>steady-state</a:t>
            </a:r>
            <a:br>
              <a:rPr lang="de-DE" sz="1600" dirty="0">
                <a:solidFill>
                  <a:srgbClr val="003D77"/>
                </a:solidFill>
              </a:rPr>
            </a:br>
            <a:r>
              <a:rPr lang="de-DE" sz="1600" dirty="0">
                <a:solidFill>
                  <a:srgbClr val="003D77"/>
                </a:solidFill>
              </a:rPr>
              <a:t>ERP-</a:t>
            </a:r>
            <a:r>
              <a:rPr lang="de-DE" sz="1600" dirty="0" err="1">
                <a:solidFill>
                  <a:srgbClr val="003D77"/>
                </a:solidFill>
              </a:rPr>
              <a:t>spectrum</a:t>
            </a:r>
            <a:endParaRPr lang="de-DE" sz="1600" dirty="0">
              <a:solidFill>
                <a:srgbClr val="003D77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3F227FE-CEFE-474D-9EE0-949032A9DF98}"/>
              </a:ext>
            </a:extLst>
          </p:cNvPr>
          <p:cNvSpPr txBox="1"/>
          <p:nvPr/>
        </p:nvSpPr>
        <p:spPr>
          <a:xfrm>
            <a:off x="3791744" y="2132856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3D77"/>
                </a:solidFill>
              </a:rPr>
              <a:t>Modal </a:t>
            </a:r>
            <a:r>
              <a:rPr lang="de-DE" sz="1600" dirty="0" err="1">
                <a:solidFill>
                  <a:srgbClr val="003D77"/>
                </a:solidFill>
              </a:rPr>
              <a:t>analysis</a:t>
            </a:r>
            <a:r>
              <a:rPr lang="de-DE" sz="1600" dirty="0">
                <a:solidFill>
                  <a:srgbClr val="003D77"/>
                </a:solidFill>
              </a:rPr>
              <a:t> </a:t>
            </a:r>
            <a:r>
              <a:rPr lang="de-DE" sz="1600" dirty="0" err="1">
                <a:solidFill>
                  <a:srgbClr val="003D77"/>
                </a:solidFill>
              </a:rPr>
              <a:t>for</a:t>
            </a:r>
            <a:br>
              <a:rPr lang="de-DE" sz="1600" dirty="0">
                <a:solidFill>
                  <a:srgbClr val="003D77"/>
                </a:solidFill>
              </a:rPr>
            </a:br>
            <a:r>
              <a:rPr lang="de-DE" sz="1600" dirty="0" err="1">
                <a:solidFill>
                  <a:srgbClr val="003D77"/>
                </a:solidFill>
              </a:rPr>
              <a:t>mode</a:t>
            </a:r>
            <a:r>
              <a:rPr lang="de-DE" sz="1600" dirty="0">
                <a:solidFill>
                  <a:srgbClr val="003D77"/>
                </a:solidFill>
              </a:rPr>
              <a:t> </a:t>
            </a:r>
            <a:r>
              <a:rPr lang="de-DE" sz="1600" dirty="0" err="1">
                <a:solidFill>
                  <a:srgbClr val="003D77"/>
                </a:solidFill>
              </a:rPr>
              <a:t>superposition</a:t>
            </a:r>
            <a:endParaRPr lang="de-DE" sz="1600" dirty="0">
              <a:solidFill>
                <a:srgbClr val="003D77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A32D71-B4CD-42DB-8059-B242A4E0545F}"/>
              </a:ext>
            </a:extLst>
          </p:cNvPr>
          <p:cNvSpPr txBox="1"/>
          <p:nvPr/>
        </p:nvSpPr>
        <p:spPr>
          <a:xfrm>
            <a:off x="2135560" y="4653136"/>
            <a:ext cx="4325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3D77"/>
                </a:solidFill>
              </a:rPr>
              <a:t>Maxwell-</a:t>
            </a:r>
            <a:r>
              <a:rPr lang="de-DE" sz="1600" dirty="0" err="1">
                <a:solidFill>
                  <a:srgbClr val="003D77"/>
                </a:solidFill>
              </a:rPr>
              <a:t>Mechanical</a:t>
            </a:r>
            <a:r>
              <a:rPr lang="de-DE" sz="1600" dirty="0">
                <a:solidFill>
                  <a:srgbClr val="003D77"/>
                </a:solidFill>
              </a:rPr>
              <a:t> Harmonic Force Link:</a:t>
            </a:r>
            <a:br>
              <a:rPr lang="de-DE" sz="1600" dirty="0">
                <a:solidFill>
                  <a:srgbClr val="003D77"/>
                </a:solidFill>
              </a:rPr>
            </a:br>
            <a:r>
              <a:rPr lang="de-DE" sz="1600" dirty="0">
                <a:solidFill>
                  <a:srgbClr val="003D77"/>
                </a:solidFill>
                <a:sym typeface="Wingdings" panose="05000000000000000000" pitchFamily="2" charset="2"/>
              </a:rPr>
              <a:t> Transfer </a:t>
            </a:r>
            <a:r>
              <a:rPr lang="de-DE" sz="1600" dirty="0" err="1">
                <a:solidFill>
                  <a:srgbClr val="003D77"/>
                </a:solidFill>
                <a:sym typeface="Wingdings" panose="05000000000000000000" pitchFamily="2" charset="2"/>
              </a:rPr>
              <a:t>of</a:t>
            </a:r>
            <a:r>
              <a:rPr lang="de-DE" sz="1600" dirty="0">
                <a:solidFill>
                  <a:srgbClr val="003D77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003D77"/>
                </a:solidFill>
                <a:sym typeface="Wingdings" panose="05000000000000000000" pitchFamily="2" charset="2"/>
              </a:rPr>
              <a:t>excitation</a:t>
            </a:r>
            <a:r>
              <a:rPr lang="de-DE" sz="1600" dirty="0">
                <a:solidFill>
                  <a:srgbClr val="003D77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003D77"/>
                </a:solidFill>
                <a:sym typeface="Wingdings" panose="05000000000000000000" pitchFamily="2" charset="2"/>
              </a:rPr>
              <a:t>forces</a:t>
            </a:r>
            <a:r>
              <a:rPr lang="de-DE" sz="1600" dirty="0">
                <a:solidFill>
                  <a:srgbClr val="003D77"/>
                </a:solidFill>
                <a:sym typeface="Wingdings" panose="05000000000000000000" pitchFamily="2" charset="2"/>
              </a:rPr>
              <a:t> at </a:t>
            </a:r>
            <a:r>
              <a:rPr lang="de-DE" sz="1600" dirty="0" err="1">
                <a:solidFill>
                  <a:srgbClr val="003D77"/>
                </a:solidFill>
                <a:sym typeface="Wingdings" panose="05000000000000000000" pitchFamily="2" charset="2"/>
              </a:rPr>
              <a:t>stator</a:t>
            </a:r>
            <a:r>
              <a:rPr lang="de-DE" sz="1600" dirty="0">
                <a:solidFill>
                  <a:srgbClr val="003D77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003D77"/>
                </a:solidFill>
                <a:sym typeface="Wingdings" panose="05000000000000000000" pitchFamily="2" charset="2"/>
              </a:rPr>
              <a:t>teeth</a:t>
            </a:r>
            <a:br>
              <a:rPr lang="de-DE" sz="1600" dirty="0">
                <a:solidFill>
                  <a:srgbClr val="003D77"/>
                </a:solidFill>
                <a:sym typeface="Wingdings" panose="05000000000000000000" pitchFamily="2" charset="2"/>
              </a:rPr>
            </a:br>
            <a:r>
              <a:rPr lang="de-DE" sz="1600" dirty="0">
                <a:solidFill>
                  <a:srgbClr val="003D77"/>
                </a:solidFill>
                <a:sym typeface="Wingdings" panose="05000000000000000000" pitchFamily="2" charset="2"/>
              </a:rPr>
              <a:t>     (</a:t>
            </a:r>
            <a:r>
              <a:rPr lang="de-DE" sz="1600" dirty="0" err="1">
                <a:solidFill>
                  <a:srgbClr val="003D77"/>
                </a:solidFill>
                <a:sym typeface="Wingdings" panose="05000000000000000000" pitchFamily="2" charset="2"/>
              </a:rPr>
              <a:t>steady-state</a:t>
            </a:r>
            <a:r>
              <a:rPr lang="de-DE" sz="1600" dirty="0">
                <a:solidFill>
                  <a:srgbClr val="003D77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003D77"/>
                </a:solidFill>
                <a:sym typeface="Wingdings" panose="05000000000000000000" pitchFamily="2" charset="2"/>
              </a:rPr>
              <a:t>periodic</a:t>
            </a:r>
            <a:r>
              <a:rPr lang="de-DE" sz="1600" dirty="0">
                <a:solidFill>
                  <a:srgbClr val="003D77"/>
                </a:solidFill>
                <a:sym typeface="Wingdings" panose="05000000000000000000" pitchFamily="2" charset="2"/>
              </a:rPr>
              <a:t>) </a:t>
            </a:r>
            <a:r>
              <a:rPr lang="de-DE" sz="1600" dirty="0" err="1">
                <a:solidFill>
                  <a:srgbClr val="003D77"/>
                </a:solidFill>
                <a:sym typeface="Wingdings" panose="05000000000000000000" pitchFamily="2" charset="2"/>
              </a:rPr>
              <a:t>including</a:t>
            </a:r>
            <a:r>
              <a:rPr lang="de-DE" sz="1600" dirty="0">
                <a:solidFill>
                  <a:srgbClr val="003D77"/>
                </a:solidFill>
                <a:sym typeface="Wingdings" panose="05000000000000000000" pitchFamily="2" charset="2"/>
              </a:rPr>
              <a:t> DFT</a:t>
            </a:r>
            <a:endParaRPr lang="de-DE" sz="1600" dirty="0">
              <a:solidFill>
                <a:srgbClr val="003D77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17D7511-CC5D-4C06-93C8-5731BBD67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44" t="1355" r="12844" b="9249"/>
          <a:stretch/>
        </p:blipFill>
        <p:spPr>
          <a:xfrm>
            <a:off x="8328248" y="2276872"/>
            <a:ext cx="3456384" cy="2816313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7ABA9F3-26B8-4C69-ACAF-12D1FE984DD4}"/>
              </a:ext>
            </a:extLst>
          </p:cNvPr>
          <p:cNvSpPr txBox="1"/>
          <p:nvPr/>
        </p:nvSpPr>
        <p:spPr>
          <a:xfrm>
            <a:off x="8472264" y="5157192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003D77"/>
                </a:solidFill>
              </a:rPr>
              <a:t>ERP-Level </a:t>
            </a:r>
            <a:r>
              <a:rPr lang="de-DE" sz="1600" dirty="0" err="1">
                <a:solidFill>
                  <a:srgbClr val="003D77"/>
                </a:solidFill>
              </a:rPr>
              <a:t>Waterfall</a:t>
            </a:r>
            <a:r>
              <a:rPr lang="de-DE" sz="1600" dirty="0">
                <a:solidFill>
                  <a:srgbClr val="003D77"/>
                </a:solidFill>
              </a:rPr>
              <a:t> Plot:</a:t>
            </a:r>
          </a:p>
          <a:p>
            <a:pPr algn="ctr"/>
            <a:r>
              <a:rPr lang="de-DE" sz="1600" dirty="0">
                <a:solidFill>
                  <a:srgbClr val="003D77"/>
                </a:solidFill>
              </a:rPr>
              <a:t>ERP-</a:t>
            </a:r>
            <a:r>
              <a:rPr lang="de-DE" sz="1600" dirty="0" err="1">
                <a:solidFill>
                  <a:srgbClr val="003D77"/>
                </a:solidFill>
              </a:rPr>
              <a:t>spectrum</a:t>
            </a:r>
            <a:r>
              <a:rPr lang="de-DE" sz="1600" dirty="0">
                <a:solidFill>
                  <a:srgbClr val="003D77"/>
                </a:solidFill>
              </a:rPr>
              <a:t> vs. </a:t>
            </a:r>
            <a:r>
              <a:rPr lang="de-DE" sz="1600" dirty="0" err="1">
                <a:solidFill>
                  <a:srgbClr val="003D77"/>
                </a:solidFill>
              </a:rPr>
              <a:t>motor</a:t>
            </a:r>
            <a:r>
              <a:rPr lang="de-DE" sz="1600" dirty="0">
                <a:solidFill>
                  <a:srgbClr val="003D77"/>
                </a:solidFill>
              </a:rPr>
              <a:t> </a:t>
            </a:r>
            <a:r>
              <a:rPr lang="de-DE" sz="1600" dirty="0" err="1">
                <a:solidFill>
                  <a:srgbClr val="003D77"/>
                </a:solidFill>
              </a:rPr>
              <a:t>speed</a:t>
            </a:r>
            <a:endParaRPr lang="de-DE" sz="1600" dirty="0">
              <a:solidFill>
                <a:srgbClr val="003D77"/>
              </a:solidFill>
            </a:endParaRP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487C9A2A-964D-4F47-A93E-B473714CB7AA}"/>
              </a:ext>
            </a:extLst>
          </p:cNvPr>
          <p:cNvSpPr/>
          <p:nvPr/>
        </p:nvSpPr>
        <p:spPr>
          <a:xfrm>
            <a:off x="7896200" y="3789040"/>
            <a:ext cx="432048" cy="576064"/>
          </a:xfrm>
          <a:prstGeom prst="rightArrow">
            <a:avLst/>
          </a:prstGeom>
          <a:noFill/>
          <a:ln w="28575">
            <a:solidFill>
              <a:srgbClr val="003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err="1">
              <a:solidFill>
                <a:srgbClr val="003D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0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7BDBF6C-10B2-4F9B-87D0-1B69680E0B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Pros: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FEM-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-borne and </a:t>
            </a:r>
            <a:r>
              <a:rPr lang="de-DE" dirty="0" err="1"/>
              <a:t>air</a:t>
            </a:r>
            <a:r>
              <a:rPr lang="de-DE" dirty="0"/>
              <a:t>-borne </a:t>
            </a:r>
            <a:r>
              <a:rPr lang="de-DE" dirty="0" err="1"/>
              <a:t>acoustical</a:t>
            </a:r>
            <a:r>
              <a:rPr lang="de-DE" dirty="0"/>
              <a:t> </a:t>
            </a:r>
            <a:r>
              <a:rPr lang="de-DE" dirty="0" err="1"/>
              <a:t>Waterfall</a:t>
            </a:r>
            <a:r>
              <a:rPr lang="de-DE" dirty="0"/>
              <a:t> </a:t>
            </a:r>
            <a:r>
              <a:rPr lang="de-DE" dirty="0" err="1"/>
              <a:t>calculation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Frequency</a:t>
            </a:r>
            <a:r>
              <a:rPr lang="de-DE" dirty="0"/>
              <a:t>-domain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structural</a:t>
            </a:r>
            <a:r>
              <a:rPr lang="de-DE" dirty="0"/>
              <a:t> and </a:t>
            </a:r>
            <a:r>
              <a:rPr lang="de-DE" dirty="0" err="1"/>
              <a:t>acoustical</a:t>
            </a:r>
            <a:r>
              <a:rPr lang="de-DE" dirty="0"/>
              <a:t> CPU-</a:t>
            </a:r>
            <a:r>
              <a:rPr lang="de-DE" dirty="0" err="1"/>
              <a:t>demands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err="1"/>
              <a:t>Cons</a:t>
            </a:r>
            <a:r>
              <a:rPr lang="de-DE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Calculates</a:t>
            </a:r>
            <a:r>
              <a:rPr lang="de-DE" dirty="0"/>
              <a:t> </a:t>
            </a:r>
            <a:r>
              <a:rPr lang="de-DE" dirty="0" err="1"/>
              <a:t>discrete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at </a:t>
            </a:r>
            <a:r>
              <a:rPr lang="de-DE" dirty="0" err="1"/>
              <a:t>steady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; </a:t>
            </a:r>
            <a:r>
              <a:rPr lang="de-DE" dirty="0" err="1"/>
              <a:t>no</a:t>
            </a:r>
            <a:r>
              <a:rPr lang="de-DE" dirty="0"/>
              <a:t> transient </a:t>
            </a:r>
            <a:r>
              <a:rPr lang="de-DE" dirty="0" err="1"/>
              <a:t>scenarios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periodic</a:t>
            </a:r>
            <a:r>
              <a:rPr lang="de-DE" dirty="0"/>
              <a:t> </a:t>
            </a:r>
            <a:r>
              <a:rPr lang="de-DE" dirty="0" err="1"/>
              <a:t>excitation</a:t>
            </a:r>
            <a:r>
              <a:rPr lang="de-DE" dirty="0"/>
              <a:t> </a:t>
            </a:r>
            <a:r>
              <a:rPr lang="de-DE" dirty="0" err="1"/>
              <a:t>loads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Hard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combine</a:t>
            </a:r>
            <a:r>
              <a:rPr lang="de-DE" dirty="0"/>
              <a:t> </a:t>
            </a:r>
            <a:r>
              <a:rPr lang="de-DE" dirty="0" err="1"/>
              <a:t>excitations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different </a:t>
            </a:r>
            <a:r>
              <a:rPr lang="de-DE" dirty="0" err="1"/>
              <a:t>sources</a:t>
            </a:r>
            <a:r>
              <a:rPr lang="de-DE" dirty="0"/>
              <a:t> (</a:t>
            </a:r>
            <a:r>
              <a:rPr lang="de-DE" dirty="0" err="1"/>
              <a:t>motor</a:t>
            </a:r>
            <a:r>
              <a:rPr lang="de-DE" dirty="0"/>
              <a:t>, </a:t>
            </a:r>
            <a:r>
              <a:rPr lang="de-DE" dirty="0" err="1"/>
              <a:t>inverter</a:t>
            </a:r>
            <a:r>
              <a:rPr lang="de-DE" dirty="0"/>
              <a:t>, </a:t>
            </a:r>
            <a:r>
              <a:rPr lang="de-DE" dirty="0" err="1"/>
              <a:t>gearbox</a:t>
            </a:r>
            <a:r>
              <a:rPr lang="de-DE" dirty="0"/>
              <a:t>, …)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total </a:t>
            </a:r>
            <a:r>
              <a:rPr lang="de-DE" dirty="0" err="1"/>
              <a:t>periodic</a:t>
            </a:r>
            <a:r>
              <a:rPr lang="de-DE" dirty="0"/>
              <a:t> </a:t>
            </a:r>
            <a:r>
              <a:rPr lang="de-DE" dirty="0" err="1"/>
              <a:t>intervals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Full</a:t>
            </a:r>
            <a:r>
              <a:rPr lang="de-DE" dirty="0"/>
              <a:t> FEM-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electromagnetics</a:t>
            </a:r>
            <a:r>
              <a:rPr lang="de-DE" dirty="0"/>
              <a:t> not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high </a:t>
            </a:r>
            <a:r>
              <a:rPr lang="de-DE" dirty="0" err="1"/>
              <a:t>frequency</a:t>
            </a:r>
            <a:r>
              <a:rPr lang="de-DE" dirty="0"/>
              <a:t> PWM-signals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Required</a:t>
            </a:r>
            <a:r>
              <a:rPr lang="de-DE" dirty="0"/>
              <a:t> time </a:t>
            </a:r>
            <a:r>
              <a:rPr lang="de-DE" dirty="0" err="1"/>
              <a:t>stepping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Nyquist</a:t>
            </a:r>
            <a:r>
              <a:rPr lang="de-DE" dirty="0"/>
              <a:t>-Shannon </a:t>
            </a:r>
            <a:r>
              <a:rPr lang="de-DE" dirty="0" err="1"/>
              <a:t>criterion</a:t>
            </a:r>
            <a:r>
              <a:rPr lang="de-DE" dirty="0"/>
              <a:t>!)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F6B305-2940-4AD8-9116-F2C2A4B4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Pros and </a:t>
            </a:r>
            <a:r>
              <a:rPr lang="de-DE" dirty="0" err="1"/>
              <a:t>Cons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Harmonic Workflow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C1CD47-3A0B-461A-B11F-7662B026FD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12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CD6A84-5884-402F-A755-881FAEFC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: System Simulation </a:t>
            </a:r>
            <a:r>
              <a:rPr lang="de-DE" dirty="0" err="1"/>
              <a:t>for</a:t>
            </a:r>
            <a:r>
              <a:rPr lang="de-DE" dirty="0"/>
              <a:t> fast Transient NVH Analysis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5417E7-8F03-462D-93CF-858159F329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3A1341C-9393-46A1-B645-11BD57D0BBE4}"/>
              </a:ext>
            </a:extLst>
          </p:cNvPr>
          <p:cNvGrpSpPr/>
          <p:nvPr/>
        </p:nvGrpSpPr>
        <p:grpSpPr>
          <a:xfrm>
            <a:off x="580953" y="1844824"/>
            <a:ext cx="11131671" cy="3744416"/>
            <a:chOff x="580953" y="1844824"/>
            <a:chExt cx="11131671" cy="3744416"/>
          </a:xfrm>
        </p:grpSpPr>
        <p:sp>
          <p:nvSpPr>
            <p:cNvPr id="10" name="Flussdiagramm: Prozess 9">
              <a:extLst>
                <a:ext uri="{FF2B5EF4-FFF2-40B4-BE49-F238E27FC236}">
                  <a16:creationId xmlns:a16="http://schemas.microsoft.com/office/drawing/2014/main" id="{5A1E7002-3AAE-4E8D-8FF5-C9C4CB4B83C0}"/>
                </a:ext>
              </a:extLst>
            </p:cNvPr>
            <p:cNvSpPr/>
            <p:nvPr/>
          </p:nvSpPr>
          <p:spPr>
            <a:xfrm>
              <a:off x="9300624" y="1844824"/>
              <a:ext cx="2412000" cy="1296144"/>
            </a:xfrm>
            <a:prstGeom prst="flowChartProcess">
              <a:avLst/>
            </a:prstGeom>
            <a:noFill/>
            <a:ln w="38100">
              <a:solidFill>
                <a:srgbClr val="003D7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dirty="0">
                  <a:solidFill>
                    <a:srgbClr val="003D77"/>
                  </a:solidFill>
                </a:rPr>
                <a:t>Noise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96BE2D54-1875-4FB5-858E-9ABB1540EBA4}"/>
                </a:ext>
              </a:extLst>
            </p:cNvPr>
            <p:cNvGrpSpPr/>
            <p:nvPr/>
          </p:nvGrpSpPr>
          <p:grpSpPr>
            <a:xfrm>
              <a:off x="580953" y="1844824"/>
              <a:ext cx="11131671" cy="3744416"/>
              <a:chOff x="580953" y="1844824"/>
              <a:chExt cx="11131671" cy="3744416"/>
            </a:xfrm>
          </p:grpSpPr>
          <p:sp>
            <p:nvSpPr>
              <p:cNvPr id="5" name="Flussdiagramm: Prozess 4">
                <a:extLst>
                  <a:ext uri="{FF2B5EF4-FFF2-40B4-BE49-F238E27FC236}">
                    <a16:creationId xmlns:a16="http://schemas.microsoft.com/office/drawing/2014/main" id="{914B881E-B071-497D-9F75-A53AB2A96642}"/>
                  </a:ext>
                </a:extLst>
              </p:cNvPr>
              <p:cNvSpPr/>
              <p:nvPr/>
            </p:nvSpPr>
            <p:spPr>
              <a:xfrm>
                <a:off x="580953" y="4284548"/>
                <a:ext cx="2412000" cy="1296144"/>
              </a:xfrm>
              <a:prstGeom prst="flowChartProcess">
                <a:avLst/>
              </a:prstGeom>
              <a:noFill/>
              <a:ln w="38100">
                <a:solidFill>
                  <a:srgbClr val="003D7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>
                    <a:solidFill>
                      <a:srgbClr val="003D77"/>
                    </a:solidFill>
                  </a:rPr>
                  <a:t>Power Electronics</a:t>
                </a:r>
                <a:endParaRPr lang="de-DE" dirty="0">
                  <a:solidFill>
                    <a:srgbClr val="003D77"/>
                  </a:solidFill>
                </a:endParaRPr>
              </a:p>
            </p:txBody>
          </p:sp>
          <p:sp>
            <p:nvSpPr>
              <p:cNvPr id="6" name="Flussdiagramm: Prozess 5">
                <a:extLst>
                  <a:ext uri="{FF2B5EF4-FFF2-40B4-BE49-F238E27FC236}">
                    <a16:creationId xmlns:a16="http://schemas.microsoft.com/office/drawing/2014/main" id="{B251E36D-8030-42E9-8066-F735B7FC513F}"/>
                  </a:ext>
                </a:extLst>
              </p:cNvPr>
              <p:cNvSpPr/>
              <p:nvPr/>
            </p:nvSpPr>
            <p:spPr>
              <a:xfrm>
                <a:off x="4908136" y="4293096"/>
                <a:ext cx="2412000" cy="1296144"/>
              </a:xfrm>
              <a:prstGeom prst="flowChartProcess">
                <a:avLst/>
              </a:prstGeom>
              <a:noFill/>
              <a:ln w="38100">
                <a:solidFill>
                  <a:srgbClr val="003D7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dirty="0">
                    <a:solidFill>
                      <a:srgbClr val="003D77"/>
                    </a:solidFill>
                  </a:rPr>
                  <a:t>Electric </a:t>
                </a:r>
                <a:r>
                  <a:rPr lang="de-DE" dirty="0" err="1">
                    <a:solidFill>
                      <a:srgbClr val="003D77"/>
                    </a:solidFill>
                  </a:rPr>
                  <a:t>Machine</a:t>
                </a:r>
                <a:endParaRPr lang="de-DE" dirty="0">
                  <a:solidFill>
                    <a:srgbClr val="003D77"/>
                  </a:solidFill>
                </a:endParaRPr>
              </a:p>
            </p:txBody>
          </p:sp>
          <p:sp>
            <p:nvSpPr>
              <p:cNvPr id="8" name="Flussdiagramm: Prozess 7">
                <a:extLst>
                  <a:ext uri="{FF2B5EF4-FFF2-40B4-BE49-F238E27FC236}">
                    <a16:creationId xmlns:a16="http://schemas.microsoft.com/office/drawing/2014/main" id="{888D5F60-71BC-453B-9477-836FAFBC3603}"/>
                  </a:ext>
                </a:extLst>
              </p:cNvPr>
              <p:cNvSpPr/>
              <p:nvPr/>
            </p:nvSpPr>
            <p:spPr>
              <a:xfrm>
                <a:off x="9300624" y="4293096"/>
                <a:ext cx="2412000" cy="1296144"/>
              </a:xfrm>
              <a:prstGeom prst="flowChartProcess">
                <a:avLst/>
              </a:prstGeom>
              <a:noFill/>
              <a:ln w="38100">
                <a:solidFill>
                  <a:srgbClr val="003D7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dirty="0">
                    <a:solidFill>
                      <a:srgbClr val="003D77"/>
                    </a:solidFill>
                  </a:rPr>
                  <a:t>Car </a:t>
                </a:r>
                <a:r>
                  <a:rPr lang="de-DE" dirty="0" err="1">
                    <a:solidFill>
                      <a:srgbClr val="003D77"/>
                    </a:solidFill>
                  </a:rPr>
                  <a:t>Kinematics</a:t>
                </a:r>
                <a:endParaRPr lang="de-DE" dirty="0">
                  <a:solidFill>
                    <a:srgbClr val="003D77"/>
                  </a:solidFill>
                </a:endParaRPr>
              </a:p>
            </p:txBody>
          </p:sp>
          <p:sp>
            <p:nvSpPr>
              <p:cNvPr id="9" name="Flussdiagramm: Prozess 8">
                <a:extLst>
                  <a:ext uri="{FF2B5EF4-FFF2-40B4-BE49-F238E27FC236}">
                    <a16:creationId xmlns:a16="http://schemas.microsoft.com/office/drawing/2014/main" id="{9714507D-A6F2-460F-A671-87024FF4363D}"/>
                  </a:ext>
                </a:extLst>
              </p:cNvPr>
              <p:cNvSpPr/>
              <p:nvPr/>
            </p:nvSpPr>
            <p:spPr>
              <a:xfrm>
                <a:off x="4908136" y="1844824"/>
                <a:ext cx="2412000" cy="1296144"/>
              </a:xfrm>
              <a:prstGeom prst="flowChartProcess">
                <a:avLst/>
              </a:prstGeom>
              <a:noFill/>
              <a:ln w="38100">
                <a:solidFill>
                  <a:srgbClr val="003D7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dirty="0" err="1">
                    <a:solidFill>
                      <a:srgbClr val="003D77"/>
                    </a:solidFill>
                  </a:rPr>
                  <a:t>Vibrating</a:t>
                </a:r>
                <a:r>
                  <a:rPr lang="de-DE" dirty="0">
                    <a:solidFill>
                      <a:srgbClr val="003D77"/>
                    </a:solidFill>
                  </a:rPr>
                  <a:t> </a:t>
                </a:r>
                <a:r>
                  <a:rPr lang="de-DE" dirty="0" err="1">
                    <a:solidFill>
                      <a:srgbClr val="003D77"/>
                    </a:solidFill>
                  </a:rPr>
                  <a:t>Structure</a:t>
                </a:r>
                <a:endParaRPr lang="de-DE" dirty="0">
                  <a:solidFill>
                    <a:srgbClr val="003D77"/>
                  </a:solidFill>
                </a:endParaRPr>
              </a:p>
            </p:txBody>
          </p:sp>
          <p:sp>
            <p:nvSpPr>
              <p:cNvPr id="11" name="Pfeil: nach links und rechts 10">
                <a:extLst>
                  <a:ext uri="{FF2B5EF4-FFF2-40B4-BE49-F238E27FC236}">
                    <a16:creationId xmlns:a16="http://schemas.microsoft.com/office/drawing/2014/main" id="{0BF3CA65-8EF2-466F-8B29-AC31DCE47E37}"/>
                  </a:ext>
                </a:extLst>
              </p:cNvPr>
              <p:cNvSpPr/>
              <p:nvPr/>
            </p:nvSpPr>
            <p:spPr>
              <a:xfrm>
                <a:off x="3064961" y="4293096"/>
                <a:ext cx="1791519" cy="1153428"/>
              </a:xfrm>
              <a:prstGeom prst="leftRightArrow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dirty="0" err="1">
                    <a:solidFill>
                      <a:srgbClr val="003D77"/>
                    </a:solidFill>
                  </a:rPr>
                  <a:t>Current</a:t>
                </a:r>
                <a:r>
                  <a:rPr lang="de-DE" dirty="0">
                    <a:solidFill>
                      <a:srgbClr val="003D77"/>
                    </a:solidFill>
                  </a:rPr>
                  <a:t>,</a:t>
                </a:r>
              </a:p>
              <a:p>
                <a:pPr algn="ctr"/>
                <a:r>
                  <a:rPr lang="de-DE" dirty="0" err="1">
                    <a:solidFill>
                      <a:srgbClr val="003D77"/>
                    </a:solidFill>
                  </a:rPr>
                  <a:t>Voltage</a:t>
                </a:r>
                <a:endParaRPr lang="de-DE" dirty="0">
                  <a:solidFill>
                    <a:srgbClr val="003D77"/>
                  </a:solidFill>
                </a:endParaRPr>
              </a:p>
            </p:txBody>
          </p:sp>
          <p:sp>
            <p:nvSpPr>
              <p:cNvPr id="12" name="Pfeil: nach links und rechts 11">
                <a:extLst>
                  <a:ext uri="{FF2B5EF4-FFF2-40B4-BE49-F238E27FC236}">
                    <a16:creationId xmlns:a16="http://schemas.microsoft.com/office/drawing/2014/main" id="{F62518FB-CB7E-47CE-B5E7-DF8609427CC7}"/>
                  </a:ext>
                </a:extLst>
              </p:cNvPr>
              <p:cNvSpPr/>
              <p:nvPr/>
            </p:nvSpPr>
            <p:spPr>
              <a:xfrm>
                <a:off x="7392144" y="4293096"/>
                <a:ext cx="1853456" cy="1153428"/>
              </a:xfrm>
              <a:prstGeom prst="leftRightArrow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dirty="0">
                    <a:solidFill>
                      <a:srgbClr val="003D77"/>
                    </a:solidFill>
                  </a:rPr>
                  <a:t>Speed,</a:t>
                </a:r>
              </a:p>
              <a:p>
                <a:pPr algn="ctr"/>
                <a:r>
                  <a:rPr lang="de-DE" dirty="0">
                    <a:solidFill>
                      <a:srgbClr val="003D77"/>
                    </a:solidFill>
                  </a:rPr>
                  <a:t>Torque</a:t>
                </a:r>
              </a:p>
            </p:txBody>
          </p:sp>
          <p:sp>
            <p:nvSpPr>
              <p:cNvPr id="13" name="Pfeil: nach rechts 12">
                <a:extLst>
                  <a:ext uri="{FF2B5EF4-FFF2-40B4-BE49-F238E27FC236}">
                    <a16:creationId xmlns:a16="http://schemas.microsoft.com/office/drawing/2014/main" id="{A16ED39E-99F5-4897-84FD-26686FF4526F}"/>
                  </a:ext>
                </a:extLst>
              </p:cNvPr>
              <p:cNvSpPr/>
              <p:nvPr/>
            </p:nvSpPr>
            <p:spPr>
              <a:xfrm>
                <a:off x="7396480" y="1966104"/>
                <a:ext cx="1818640" cy="1153427"/>
              </a:xfrm>
              <a:prstGeom prst="rightArrow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dirty="0">
                    <a:solidFill>
                      <a:srgbClr val="003D77"/>
                    </a:solidFill>
                  </a:rPr>
                  <a:t>Surface Velocity</a:t>
                </a:r>
              </a:p>
            </p:txBody>
          </p:sp>
          <p:sp>
            <p:nvSpPr>
              <p:cNvPr id="18" name="Pfeil: nach oben 17">
                <a:extLst>
                  <a:ext uri="{FF2B5EF4-FFF2-40B4-BE49-F238E27FC236}">
                    <a16:creationId xmlns:a16="http://schemas.microsoft.com/office/drawing/2014/main" id="{9775868B-8609-4E89-AB5F-6F4D4E7F3D17}"/>
                  </a:ext>
                </a:extLst>
              </p:cNvPr>
              <p:cNvSpPr/>
              <p:nvPr/>
            </p:nvSpPr>
            <p:spPr>
              <a:xfrm>
                <a:off x="5159896" y="3212976"/>
                <a:ext cx="1800200" cy="1026267"/>
              </a:xfrm>
              <a:prstGeom prst="upArrow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dirty="0">
                    <a:solidFill>
                      <a:srgbClr val="003D77"/>
                    </a:solidFill>
                  </a:rPr>
                  <a:t>Forces</a:t>
                </a:r>
              </a:p>
            </p:txBody>
          </p:sp>
        </p:grpSp>
      </p:grp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F3F053DB-D291-4C75-A6A9-AC4F5FEA6B78}"/>
              </a:ext>
            </a:extLst>
          </p:cNvPr>
          <p:cNvSpPr/>
          <p:nvPr/>
        </p:nvSpPr>
        <p:spPr>
          <a:xfrm>
            <a:off x="4139748" y="1066800"/>
            <a:ext cx="6121668" cy="4937760"/>
          </a:xfrm>
          <a:custGeom>
            <a:avLst/>
            <a:gdLst>
              <a:gd name="connsiteX0" fmla="*/ 263667 w 6121668"/>
              <a:gd name="connsiteY0" fmla="*/ 2143760 h 4937760"/>
              <a:gd name="connsiteX1" fmla="*/ 252203 w 6121668"/>
              <a:gd name="connsiteY1" fmla="*/ 2204720 h 4937760"/>
              <a:gd name="connsiteX2" fmla="*/ 240739 w 6121668"/>
              <a:gd name="connsiteY2" fmla="*/ 2235200 h 4937760"/>
              <a:gd name="connsiteX3" fmla="*/ 229275 w 6121668"/>
              <a:gd name="connsiteY3" fmla="*/ 2296160 h 4937760"/>
              <a:gd name="connsiteX4" fmla="*/ 206348 w 6121668"/>
              <a:gd name="connsiteY4" fmla="*/ 2357120 h 4937760"/>
              <a:gd name="connsiteX5" fmla="*/ 194884 w 6121668"/>
              <a:gd name="connsiteY5" fmla="*/ 2387600 h 4937760"/>
              <a:gd name="connsiteX6" fmla="*/ 183420 w 6121668"/>
              <a:gd name="connsiteY6" fmla="*/ 2458720 h 4937760"/>
              <a:gd name="connsiteX7" fmla="*/ 171956 w 6121668"/>
              <a:gd name="connsiteY7" fmla="*/ 2489200 h 4937760"/>
              <a:gd name="connsiteX8" fmla="*/ 160493 w 6121668"/>
              <a:gd name="connsiteY8" fmla="*/ 2560320 h 4937760"/>
              <a:gd name="connsiteX9" fmla="*/ 149029 w 6121668"/>
              <a:gd name="connsiteY9" fmla="*/ 2641600 h 4937760"/>
              <a:gd name="connsiteX10" fmla="*/ 137565 w 6121668"/>
              <a:gd name="connsiteY10" fmla="*/ 2733040 h 4937760"/>
              <a:gd name="connsiteX11" fmla="*/ 126101 w 6121668"/>
              <a:gd name="connsiteY11" fmla="*/ 2794000 h 4937760"/>
              <a:gd name="connsiteX12" fmla="*/ 137565 w 6121668"/>
              <a:gd name="connsiteY12" fmla="*/ 3484880 h 4937760"/>
              <a:gd name="connsiteX13" fmla="*/ 149029 w 6121668"/>
              <a:gd name="connsiteY13" fmla="*/ 3525520 h 4937760"/>
              <a:gd name="connsiteX14" fmla="*/ 160493 w 6121668"/>
              <a:gd name="connsiteY14" fmla="*/ 3586480 h 4937760"/>
              <a:gd name="connsiteX15" fmla="*/ 171956 w 6121668"/>
              <a:gd name="connsiteY15" fmla="*/ 3627120 h 4937760"/>
              <a:gd name="connsiteX16" fmla="*/ 194884 w 6121668"/>
              <a:gd name="connsiteY16" fmla="*/ 3759200 h 4937760"/>
              <a:gd name="connsiteX17" fmla="*/ 217812 w 6121668"/>
              <a:gd name="connsiteY17" fmla="*/ 3830320 h 4937760"/>
              <a:gd name="connsiteX18" fmla="*/ 229275 w 6121668"/>
              <a:gd name="connsiteY18" fmla="*/ 3881120 h 4937760"/>
              <a:gd name="connsiteX19" fmla="*/ 240739 w 6121668"/>
              <a:gd name="connsiteY19" fmla="*/ 3911600 h 4937760"/>
              <a:gd name="connsiteX20" fmla="*/ 263667 w 6121668"/>
              <a:gd name="connsiteY20" fmla="*/ 3982720 h 4937760"/>
              <a:gd name="connsiteX21" fmla="*/ 309522 w 6121668"/>
              <a:gd name="connsiteY21" fmla="*/ 4053840 h 4937760"/>
              <a:gd name="connsiteX22" fmla="*/ 320986 w 6121668"/>
              <a:gd name="connsiteY22" fmla="*/ 4084320 h 4937760"/>
              <a:gd name="connsiteX23" fmla="*/ 412696 w 6121668"/>
              <a:gd name="connsiteY23" fmla="*/ 4185920 h 4937760"/>
              <a:gd name="connsiteX24" fmla="*/ 458551 w 6121668"/>
              <a:gd name="connsiteY24" fmla="*/ 4236720 h 4937760"/>
              <a:gd name="connsiteX25" fmla="*/ 481479 w 6121668"/>
              <a:gd name="connsiteY25" fmla="*/ 4267200 h 4937760"/>
              <a:gd name="connsiteX26" fmla="*/ 573189 w 6121668"/>
              <a:gd name="connsiteY26" fmla="*/ 4338320 h 4937760"/>
              <a:gd name="connsiteX27" fmla="*/ 596117 w 6121668"/>
              <a:gd name="connsiteY27" fmla="*/ 4368800 h 4937760"/>
              <a:gd name="connsiteX28" fmla="*/ 630508 w 6121668"/>
              <a:gd name="connsiteY28" fmla="*/ 4389120 h 4937760"/>
              <a:gd name="connsiteX29" fmla="*/ 699291 w 6121668"/>
              <a:gd name="connsiteY29" fmla="*/ 4450080 h 4937760"/>
              <a:gd name="connsiteX30" fmla="*/ 710755 w 6121668"/>
              <a:gd name="connsiteY30" fmla="*/ 4480560 h 4937760"/>
              <a:gd name="connsiteX31" fmla="*/ 745146 w 6121668"/>
              <a:gd name="connsiteY31" fmla="*/ 4500880 h 4937760"/>
              <a:gd name="connsiteX32" fmla="*/ 791002 w 6121668"/>
              <a:gd name="connsiteY32" fmla="*/ 4541520 h 4937760"/>
              <a:gd name="connsiteX33" fmla="*/ 825393 w 6121668"/>
              <a:gd name="connsiteY33" fmla="*/ 4561840 h 4937760"/>
              <a:gd name="connsiteX34" fmla="*/ 882712 w 6121668"/>
              <a:gd name="connsiteY34" fmla="*/ 4602480 h 4937760"/>
              <a:gd name="connsiteX35" fmla="*/ 951495 w 6121668"/>
              <a:gd name="connsiteY35" fmla="*/ 4643120 h 4937760"/>
              <a:gd name="connsiteX36" fmla="*/ 1031741 w 6121668"/>
              <a:gd name="connsiteY36" fmla="*/ 4693920 h 4937760"/>
              <a:gd name="connsiteX37" fmla="*/ 1066133 w 6121668"/>
              <a:gd name="connsiteY37" fmla="*/ 4704080 h 4937760"/>
              <a:gd name="connsiteX38" fmla="*/ 1111988 w 6121668"/>
              <a:gd name="connsiteY38" fmla="*/ 4724400 h 4937760"/>
              <a:gd name="connsiteX39" fmla="*/ 1180771 w 6121668"/>
              <a:gd name="connsiteY39" fmla="*/ 4754880 h 4937760"/>
              <a:gd name="connsiteX40" fmla="*/ 1226626 w 6121668"/>
              <a:gd name="connsiteY40" fmla="*/ 4785360 h 4937760"/>
              <a:gd name="connsiteX41" fmla="*/ 1341264 w 6121668"/>
              <a:gd name="connsiteY41" fmla="*/ 4815840 h 4937760"/>
              <a:gd name="connsiteX42" fmla="*/ 1375655 w 6121668"/>
              <a:gd name="connsiteY42" fmla="*/ 4836160 h 4937760"/>
              <a:gd name="connsiteX43" fmla="*/ 1455902 w 6121668"/>
              <a:gd name="connsiteY43" fmla="*/ 4856480 h 4937760"/>
              <a:gd name="connsiteX44" fmla="*/ 1490293 w 6121668"/>
              <a:gd name="connsiteY44" fmla="*/ 4866640 h 4937760"/>
              <a:gd name="connsiteX45" fmla="*/ 1582004 w 6121668"/>
              <a:gd name="connsiteY45" fmla="*/ 4886960 h 4937760"/>
              <a:gd name="connsiteX46" fmla="*/ 1627859 w 6121668"/>
              <a:gd name="connsiteY46" fmla="*/ 4897120 h 4937760"/>
              <a:gd name="connsiteX47" fmla="*/ 1708105 w 6121668"/>
              <a:gd name="connsiteY47" fmla="*/ 4917440 h 4937760"/>
              <a:gd name="connsiteX48" fmla="*/ 1822743 w 6121668"/>
              <a:gd name="connsiteY48" fmla="*/ 4927600 h 4937760"/>
              <a:gd name="connsiteX49" fmla="*/ 1891526 w 6121668"/>
              <a:gd name="connsiteY49" fmla="*/ 4937760 h 4937760"/>
              <a:gd name="connsiteX50" fmla="*/ 2659601 w 6121668"/>
              <a:gd name="connsiteY50" fmla="*/ 4927600 h 4937760"/>
              <a:gd name="connsiteX51" fmla="*/ 2728383 w 6121668"/>
              <a:gd name="connsiteY51" fmla="*/ 4907280 h 4937760"/>
              <a:gd name="connsiteX52" fmla="*/ 2774239 w 6121668"/>
              <a:gd name="connsiteY52" fmla="*/ 4897120 h 4937760"/>
              <a:gd name="connsiteX53" fmla="*/ 2877413 w 6121668"/>
              <a:gd name="connsiteY53" fmla="*/ 4876800 h 4937760"/>
              <a:gd name="connsiteX54" fmla="*/ 2934732 w 6121668"/>
              <a:gd name="connsiteY54" fmla="*/ 4856480 h 4937760"/>
              <a:gd name="connsiteX55" fmla="*/ 3014978 w 6121668"/>
              <a:gd name="connsiteY55" fmla="*/ 4836160 h 4937760"/>
              <a:gd name="connsiteX56" fmla="*/ 3083761 w 6121668"/>
              <a:gd name="connsiteY56" fmla="*/ 4826000 h 4937760"/>
              <a:gd name="connsiteX57" fmla="*/ 3152544 w 6121668"/>
              <a:gd name="connsiteY57" fmla="*/ 4805680 h 4937760"/>
              <a:gd name="connsiteX58" fmla="*/ 3186935 w 6121668"/>
              <a:gd name="connsiteY58" fmla="*/ 4795520 h 4937760"/>
              <a:gd name="connsiteX59" fmla="*/ 3221327 w 6121668"/>
              <a:gd name="connsiteY59" fmla="*/ 4785360 h 4937760"/>
              <a:gd name="connsiteX60" fmla="*/ 3290109 w 6121668"/>
              <a:gd name="connsiteY60" fmla="*/ 4744720 h 4937760"/>
              <a:gd name="connsiteX61" fmla="*/ 3324501 w 6121668"/>
              <a:gd name="connsiteY61" fmla="*/ 4724400 h 4937760"/>
              <a:gd name="connsiteX62" fmla="*/ 3370356 w 6121668"/>
              <a:gd name="connsiteY62" fmla="*/ 4693920 h 4937760"/>
              <a:gd name="connsiteX63" fmla="*/ 3439139 w 6121668"/>
              <a:gd name="connsiteY63" fmla="*/ 4653280 h 4937760"/>
              <a:gd name="connsiteX64" fmla="*/ 3519385 w 6121668"/>
              <a:gd name="connsiteY64" fmla="*/ 4602480 h 4937760"/>
              <a:gd name="connsiteX65" fmla="*/ 3553777 w 6121668"/>
              <a:gd name="connsiteY65" fmla="*/ 4541520 h 4937760"/>
              <a:gd name="connsiteX66" fmla="*/ 3576704 w 6121668"/>
              <a:gd name="connsiteY66" fmla="*/ 4500880 h 4937760"/>
              <a:gd name="connsiteX67" fmla="*/ 3611096 w 6121668"/>
              <a:gd name="connsiteY67" fmla="*/ 4470400 h 4937760"/>
              <a:gd name="connsiteX68" fmla="*/ 3656951 w 6121668"/>
              <a:gd name="connsiteY68" fmla="*/ 4399280 h 4937760"/>
              <a:gd name="connsiteX69" fmla="*/ 3679879 w 6121668"/>
              <a:gd name="connsiteY69" fmla="*/ 4328160 h 4937760"/>
              <a:gd name="connsiteX70" fmla="*/ 3702806 w 6121668"/>
              <a:gd name="connsiteY70" fmla="*/ 4297680 h 4937760"/>
              <a:gd name="connsiteX71" fmla="*/ 3714270 w 6121668"/>
              <a:gd name="connsiteY71" fmla="*/ 4267200 h 4937760"/>
              <a:gd name="connsiteX72" fmla="*/ 3737198 w 6121668"/>
              <a:gd name="connsiteY72" fmla="*/ 4226560 h 4937760"/>
              <a:gd name="connsiteX73" fmla="*/ 3748661 w 6121668"/>
              <a:gd name="connsiteY73" fmla="*/ 4175760 h 4937760"/>
              <a:gd name="connsiteX74" fmla="*/ 3771589 w 6121668"/>
              <a:gd name="connsiteY74" fmla="*/ 4043680 h 4937760"/>
              <a:gd name="connsiteX75" fmla="*/ 3794517 w 6121668"/>
              <a:gd name="connsiteY75" fmla="*/ 3972560 h 4937760"/>
              <a:gd name="connsiteX76" fmla="*/ 3817444 w 6121668"/>
              <a:gd name="connsiteY76" fmla="*/ 3769360 h 4937760"/>
              <a:gd name="connsiteX77" fmla="*/ 3828908 w 6121668"/>
              <a:gd name="connsiteY77" fmla="*/ 3677920 h 4937760"/>
              <a:gd name="connsiteX78" fmla="*/ 3840372 w 6121668"/>
              <a:gd name="connsiteY78" fmla="*/ 3576320 h 4937760"/>
              <a:gd name="connsiteX79" fmla="*/ 3851836 w 6121668"/>
              <a:gd name="connsiteY79" fmla="*/ 3403600 h 4937760"/>
              <a:gd name="connsiteX80" fmla="*/ 3874763 w 6121668"/>
              <a:gd name="connsiteY80" fmla="*/ 3352800 h 4937760"/>
              <a:gd name="connsiteX81" fmla="*/ 3909155 w 6121668"/>
              <a:gd name="connsiteY81" fmla="*/ 3241040 h 4937760"/>
              <a:gd name="connsiteX82" fmla="*/ 3932082 w 6121668"/>
              <a:gd name="connsiteY82" fmla="*/ 3159760 h 4937760"/>
              <a:gd name="connsiteX83" fmla="*/ 3955010 w 6121668"/>
              <a:gd name="connsiteY83" fmla="*/ 3108960 h 4937760"/>
              <a:gd name="connsiteX84" fmla="*/ 3977937 w 6121668"/>
              <a:gd name="connsiteY84" fmla="*/ 3027680 h 4937760"/>
              <a:gd name="connsiteX85" fmla="*/ 4023793 w 6121668"/>
              <a:gd name="connsiteY85" fmla="*/ 2946400 h 4937760"/>
              <a:gd name="connsiteX86" fmla="*/ 4046720 w 6121668"/>
              <a:gd name="connsiteY86" fmla="*/ 2895600 h 4937760"/>
              <a:gd name="connsiteX87" fmla="*/ 4069648 w 6121668"/>
              <a:gd name="connsiteY87" fmla="*/ 2865120 h 4937760"/>
              <a:gd name="connsiteX88" fmla="*/ 4126967 w 6121668"/>
              <a:gd name="connsiteY88" fmla="*/ 2783840 h 4937760"/>
              <a:gd name="connsiteX89" fmla="*/ 4264532 w 6121668"/>
              <a:gd name="connsiteY89" fmla="*/ 2682240 h 4937760"/>
              <a:gd name="connsiteX90" fmla="*/ 4333315 w 6121668"/>
              <a:gd name="connsiteY90" fmla="*/ 2641600 h 4937760"/>
              <a:gd name="connsiteX91" fmla="*/ 4425025 w 6121668"/>
              <a:gd name="connsiteY91" fmla="*/ 2580640 h 4937760"/>
              <a:gd name="connsiteX92" fmla="*/ 4516736 w 6121668"/>
              <a:gd name="connsiteY92" fmla="*/ 2540000 h 4937760"/>
              <a:gd name="connsiteX93" fmla="*/ 4585519 w 6121668"/>
              <a:gd name="connsiteY93" fmla="*/ 2519680 h 4937760"/>
              <a:gd name="connsiteX94" fmla="*/ 4642838 w 6121668"/>
              <a:gd name="connsiteY94" fmla="*/ 2489200 h 4937760"/>
              <a:gd name="connsiteX95" fmla="*/ 4688693 w 6121668"/>
              <a:gd name="connsiteY95" fmla="*/ 2468880 h 4937760"/>
              <a:gd name="connsiteX96" fmla="*/ 4746012 w 6121668"/>
              <a:gd name="connsiteY96" fmla="*/ 2438400 h 4937760"/>
              <a:gd name="connsiteX97" fmla="*/ 4917969 w 6121668"/>
              <a:gd name="connsiteY97" fmla="*/ 2387600 h 4937760"/>
              <a:gd name="connsiteX98" fmla="*/ 5044071 w 6121668"/>
              <a:gd name="connsiteY98" fmla="*/ 2336800 h 4937760"/>
              <a:gd name="connsiteX99" fmla="*/ 5170172 w 6121668"/>
              <a:gd name="connsiteY99" fmla="*/ 2306320 h 4937760"/>
              <a:gd name="connsiteX100" fmla="*/ 5238955 w 6121668"/>
              <a:gd name="connsiteY100" fmla="*/ 2286000 h 4937760"/>
              <a:gd name="connsiteX101" fmla="*/ 5319202 w 6121668"/>
              <a:gd name="connsiteY101" fmla="*/ 2245360 h 4937760"/>
              <a:gd name="connsiteX102" fmla="*/ 5365057 w 6121668"/>
              <a:gd name="connsiteY102" fmla="*/ 2214880 h 4937760"/>
              <a:gd name="connsiteX103" fmla="*/ 5410912 w 6121668"/>
              <a:gd name="connsiteY103" fmla="*/ 2194560 h 4937760"/>
              <a:gd name="connsiteX104" fmla="*/ 5456767 w 6121668"/>
              <a:gd name="connsiteY104" fmla="*/ 2164080 h 4937760"/>
              <a:gd name="connsiteX105" fmla="*/ 5491159 w 6121668"/>
              <a:gd name="connsiteY105" fmla="*/ 2143760 h 4937760"/>
              <a:gd name="connsiteX106" fmla="*/ 5537014 w 6121668"/>
              <a:gd name="connsiteY106" fmla="*/ 2103120 h 4937760"/>
              <a:gd name="connsiteX107" fmla="*/ 5582869 w 6121668"/>
              <a:gd name="connsiteY107" fmla="*/ 2072640 h 4937760"/>
              <a:gd name="connsiteX108" fmla="*/ 5663116 w 6121668"/>
              <a:gd name="connsiteY108" fmla="*/ 1991360 h 4937760"/>
              <a:gd name="connsiteX109" fmla="*/ 5708971 w 6121668"/>
              <a:gd name="connsiteY109" fmla="*/ 1960880 h 4937760"/>
              <a:gd name="connsiteX110" fmla="*/ 5766290 w 6121668"/>
              <a:gd name="connsiteY110" fmla="*/ 1889760 h 4937760"/>
              <a:gd name="connsiteX111" fmla="*/ 5789217 w 6121668"/>
              <a:gd name="connsiteY111" fmla="*/ 1849120 h 4937760"/>
              <a:gd name="connsiteX112" fmla="*/ 5823609 w 6121668"/>
              <a:gd name="connsiteY112" fmla="*/ 1818640 h 4937760"/>
              <a:gd name="connsiteX113" fmla="*/ 5858000 w 6121668"/>
              <a:gd name="connsiteY113" fmla="*/ 1767840 h 4937760"/>
              <a:gd name="connsiteX114" fmla="*/ 5892392 w 6121668"/>
              <a:gd name="connsiteY114" fmla="*/ 1727200 h 4937760"/>
              <a:gd name="connsiteX115" fmla="*/ 5949711 w 6121668"/>
              <a:gd name="connsiteY115" fmla="*/ 1635760 h 4937760"/>
              <a:gd name="connsiteX116" fmla="*/ 5995566 w 6121668"/>
              <a:gd name="connsiteY116" fmla="*/ 1584960 h 4937760"/>
              <a:gd name="connsiteX117" fmla="*/ 6007030 w 6121668"/>
              <a:gd name="connsiteY117" fmla="*/ 1554480 h 4937760"/>
              <a:gd name="connsiteX118" fmla="*/ 6029957 w 6121668"/>
              <a:gd name="connsiteY118" fmla="*/ 1524000 h 4937760"/>
              <a:gd name="connsiteX119" fmla="*/ 6075812 w 6121668"/>
              <a:gd name="connsiteY119" fmla="*/ 1442720 h 4937760"/>
              <a:gd name="connsiteX120" fmla="*/ 6075812 w 6121668"/>
              <a:gd name="connsiteY120" fmla="*/ 1442720 h 4937760"/>
              <a:gd name="connsiteX121" fmla="*/ 6110204 w 6121668"/>
              <a:gd name="connsiteY121" fmla="*/ 1361440 h 4937760"/>
              <a:gd name="connsiteX122" fmla="*/ 6121668 w 6121668"/>
              <a:gd name="connsiteY122" fmla="*/ 1300480 h 4937760"/>
              <a:gd name="connsiteX123" fmla="*/ 6110204 w 6121668"/>
              <a:gd name="connsiteY123" fmla="*/ 985520 h 4937760"/>
              <a:gd name="connsiteX124" fmla="*/ 6075812 w 6121668"/>
              <a:gd name="connsiteY124" fmla="*/ 944880 h 4937760"/>
              <a:gd name="connsiteX125" fmla="*/ 6041421 w 6121668"/>
              <a:gd name="connsiteY125" fmla="*/ 873760 h 4937760"/>
              <a:gd name="connsiteX126" fmla="*/ 5961174 w 6121668"/>
              <a:gd name="connsiteY126" fmla="*/ 792480 h 4937760"/>
              <a:gd name="connsiteX127" fmla="*/ 5949711 w 6121668"/>
              <a:gd name="connsiteY127" fmla="*/ 762000 h 4937760"/>
              <a:gd name="connsiteX128" fmla="*/ 5823609 w 6121668"/>
              <a:gd name="connsiteY128" fmla="*/ 660400 h 4937760"/>
              <a:gd name="connsiteX129" fmla="*/ 5720435 w 6121668"/>
              <a:gd name="connsiteY129" fmla="*/ 599440 h 4937760"/>
              <a:gd name="connsiteX130" fmla="*/ 5640188 w 6121668"/>
              <a:gd name="connsiteY130" fmla="*/ 568960 h 4937760"/>
              <a:gd name="connsiteX131" fmla="*/ 5594333 w 6121668"/>
              <a:gd name="connsiteY131" fmla="*/ 548640 h 4937760"/>
              <a:gd name="connsiteX132" fmla="*/ 5548478 w 6121668"/>
              <a:gd name="connsiteY132" fmla="*/ 538480 h 4937760"/>
              <a:gd name="connsiteX133" fmla="*/ 5502622 w 6121668"/>
              <a:gd name="connsiteY133" fmla="*/ 518160 h 4937760"/>
              <a:gd name="connsiteX134" fmla="*/ 5456767 w 6121668"/>
              <a:gd name="connsiteY134" fmla="*/ 508000 h 4937760"/>
              <a:gd name="connsiteX135" fmla="*/ 5353593 w 6121668"/>
              <a:gd name="connsiteY135" fmla="*/ 467360 h 4937760"/>
              <a:gd name="connsiteX136" fmla="*/ 5238955 w 6121668"/>
              <a:gd name="connsiteY136" fmla="*/ 447040 h 4937760"/>
              <a:gd name="connsiteX137" fmla="*/ 5078462 w 6121668"/>
              <a:gd name="connsiteY137" fmla="*/ 406400 h 4937760"/>
              <a:gd name="connsiteX138" fmla="*/ 4975288 w 6121668"/>
              <a:gd name="connsiteY138" fmla="*/ 375920 h 4937760"/>
              <a:gd name="connsiteX139" fmla="*/ 4849186 w 6121668"/>
              <a:gd name="connsiteY139" fmla="*/ 355600 h 4937760"/>
              <a:gd name="connsiteX140" fmla="*/ 4780403 w 6121668"/>
              <a:gd name="connsiteY140" fmla="*/ 345440 h 4937760"/>
              <a:gd name="connsiteX141" fmla="*/ 4734548 w 6121668"/>
              <a:gd name="connsiteY141" fmla="*/ 335280 h 4937760"/>
              <a:gd name="connsiteX142" fmla="*/ 4631374 w 6121668"/>
              <a:gd name="connsiteY142" fmla="*/ 304800 h 4937760"/>
              <a:gd name="connsiteX143" fmla="*/ 4482344 w 6121668"/>
              <a:gd name="connsiteY143" fmla="*/ 284480 h 4937760"/>
              <a:gd name="connsiteX144" fmla="*/ 4436489 w 6121668"/>
              <a:gd name="connsiteY144" fmla="*/ 274320 h 4937760"/>
              <a:gd name="connsiteX145" fmla="*/ 4402098 w 6121668"/>
              <a:gd name="connsiteY145" fmla="*/ 264160 h 4937760"/>
              <a:gd name="connsiteX146" fmla="*/ 4241605 w 6121668"/>
              <a:gd name="connsiteY146" fmla="*/ 243840 h 4937760"/>
              <a:gd name="connsiteX147" fmla="*/ 4195749 w 6121668"/>
              <a:gd name="connsiteY147" fmla="*/ 233680 h 4937760"/>
              <a:gd name="connsiteX148" fmla="*/ 4138430 w 6121668"/>
              <a:gd name="connsiteY148" fmla="*/ 223520 h 4937760"/>
              <a:gd name="connsiteX149" fmla="*/ 4035256 w 6121668"/>
              <a:gd name="connsiteY149" fmla="*/ 203200 h 4937760"/>
              <a:gd name="connsiteX150" fmla="*/ 3943546 w 6121668"/>
              <a:gd name="connsiteY150" fmla="*/ 193040 h 4937760"/>
              <a:gd name="connsiteX151" fmla="*/ 3737198 w 6121668"/>
              <a:gd name="connsiteY151" fmla="*/ 172720 h 4937760"/>
              <a:gd name="connsiteX152" fmla="*/ 3588168 w 6121668"/>
              <a:gd name="connsiteY152" fmla="*/ 142240 h 4937760"/>
              <a:gd name="connsiteX153" fmla="*/ 3484994 w 6121668"/>
              <a:gd name="connsiteY153" fmla="*/ 132080 h 4937760"/>
              <a:gd name="connsiteX154" fmla="*/ 3381820 w 6121668"/>
              <a:gd name="connsiteY154" fmla="*/ 101600 h 4937760"/>
              <a:gd name="connsiteX155" fmla="*/ 3267182 w 6121668"/>
              <a:gd name="connsiteY155" fmla="*/ 91440 h 4937760"/>
              <a:gd name="connsiteX156" fmla="*/ 3186935 w 6121668"/>
              <a:gd name="connsiteY156" fmla="*/ 81280 h 4937760"/>
              <a:gd name="connsiteX157" fmla="*/ 3072297 w 6121668"/>
              <a:gd name="connsiteY157" fmla="*/ 71120 h 4937760"/>
              <a:gd name="connsiteX158" fmla="*/ 3014978 w 6121668"/>
              <a:gd name="connsiteY158" fmla="*/ 60960 h 4937760"/>
              <a:gd name="connsiteX159" fmla="*/ 2934732 w 6121668"/>
              <a:gd name="connsiteY159" fmla="*/ 40640 h 4937760"/>
              <a:gd name="connsiteX160" fmla="*/ 2774239 w 6121668"/>
              <a:gd name="connsiteY160" fmla="*/ 30480 h 4937760"/>
              <a:gd name="connsiteX161" fmla="*/ 2705456 w 6121668"/>
              <a:gd name="connsiteY161" fmla="*/ 20320 h 4937760"/>
              <a:gd name="connsiteX162" fmla="*/ 2350078 w 6121668"/>
              <a:gd name="connsiteY162" fmla="*/ 0 h 4937760"/>
              <a:gd name="connsiteX163" fmla="*/ 1054669 w 6121668"/>
              <a:gd name="connsiteY163" fmla="*/ 10160 h 4937760"/>
              <a:gd name="connsiteX164" fmla="*/ 951495 w 6121668"/>
              <a:gd name="connsiteY164" fmla="*/ 20320 h 4937760"/>
              <a:gd name="connsiteX165" fmla="*/ 859784 w 6121668"/>
              <a:gd name="connsiteY165" fmla="*/ 40640 h 4937760"/>
              <a:gd name="connsiteX166" fmla="*/ 802465 w 6121668"/>
              <a:gd name="connsiteY166" fmla="*/ 50800 h 4937760"/>
              <a:gd name="connsiteX167" fmla="*/ 722219 w 6121668"/>
              <a:gd name="connsiteY167" fmla="*/ 81280 h 4937760"/>
              <a:gd name="connsiteX168" fmla="*/ 653436 w 6121668"/>
              <a:gd name="connsiteY168" fmla="*/ 121920 h 4937760"/>
              <a:gd name="connsiteX169" fmla="*/ 607581 w 6121668"/>
              <a:gd name="connsiteY169" fmla="*/ 142240 h 4937760"/>
              <a:gd name="connsiteX170" fmla="*/ 538798 w 6121668"/>
              <a:gd name="connsiteY170" fmla="*/ 182880 h 4937760"/>
              <a:gd name="connsiteX171" fmla="*/ 458551 w 6121668"/>
              <a:gd name="connsiteY171" fmla="*/ 233680 h 4937760"/>
              <a:gd name="connsiteX172" fmla="*/ 389769 w 6121668"/>
              <a:gd name="connsiteY172" fmla="*/ 294640 h 4937760"/>
              <a:gd name="connsiteX173" fmla="*/ 355377 w 6121668"/>
              <a:gd name="connsiteY173" fmla="*/ 325120 h 4937760"/>
              <a:gd name="connsiteX174" fmla="*/ 240739 w 6121668"/>
              <a:gd name="connsiteY174" fmla="*/ 457200 h 4937760"/>
              <a:gd name="connsiteX175" fmla="*/ 229275 w 6121668"/>
              <a:gd name="connsiteY175" fmla="*/ 487680 h 4937760"/>
              <a:gd name="connsiteX176" fmla="*/ 149029 w 6121668"/>
              <a:gd name="connsiteY176" fmla="*/ 589280 h 4937760"/>
              <a:gd name="connsiteX177" fmla="*/ 137565 w 6121668"/>
              <a:gd name="connsiteY177" fmla="*/ 619760 h 4937760"/>
              <a:gd name="connsiteX178" fmla="*/ 91710 w 6121668"/>
              <a:gd name="connsiteY178" fmla="*/ 721360 h 4937760"/>
              <a:gd name="connsiteX179" fmla="*/ 68782 w 6121668"/>
              <a:gd name="connsiteY179" fmla="*/ 762000 h 4937760"/>
              <a:gd name="connsiteX180" fmla="*/ 34391 w 6121668"/>
              <a:gd name="connsiteY180" fmla="*/ 904240 h 4937760"/>
              <a:gd name="connsiteX181" fmla="*/ 22927 w 6121668"/>
              <a:gd name="connsiteY181" fmla="*/ 934720 h 4937760"/>
              <a:gd name="connsiteX182" fmla="*/ 0 w 6121668"/>
              <a:gd name="connsiteY182" fmla="*/ 1117600 h 4937760"/>
              <a:gd name="connsiteX183" fmla="*/ 11463 w 6121668"/>
              <a:gd name="connsiteY183" fmla="*/ 1686560 h 4937760"/>
              <a:gd name="connsiteX184" fmla="*/ 34391 w 6121668"/>
              <a:gd name="connsiteY184" fmla="*/ 1808480 h 4937760"/>
              <a:gd name="connsiteX185" fmla="*/ 45855 w 6121668"/>
              <a:gd name="connsiteY185" fmla="*/ 1899920 h 4937760"/>
              <a:gd name="connsiteX186" fmla="*/ 68782 w 6121668"/>
              <a:gd name="connsiteY186" fmla="*/ 1960880 h 4937760"/>
              <a:gd name="connsiteX187" fmla="*/ 126101 w 6121668"/>
              <a:gd name="connsiteY187" fmla="*/ 2032000 h 4937760"/>
              <a:gd name="connsiteX188" fmla="*/ 183420 w 6121668"/>
              <a:gd name="connsiteY188" fmla="*/ 2072640 h 4937760"/>
              <a:gd name="connsiteX189" fmla="*/ 217812 w 6121668"/>
              <a:gd name="connsiteY189" fmla="*/ 2143760 h 4937760"/>
              <a:gd name="connsiteX190" fmla="*/ 263667 w 6121668"/>
              <a:gd name="connsiteY190" fmla="*/ 2143760 h 493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121668" h="4937760" extrusionOk="0">
                <a:moveTo>
                  <a:pt x="263667" y="2143760"/>
                </a:moveTo>
                <a:cubicBezTo>
                  <a:pt x="268458" y="2153340"/>
                  <a:pt x="256019" y="2185070"/>
                  <a:pt x="252203" y="2204720"/>
                </a:cubicBezTo>
                <a:cubicBezTo>
                  <a:pt x="250357" y="2215338"/>
                  <a:pt x="242186" y="2224782"/>
                  <a:pt x="240739" y="2235200"/>
                </a:cubicBezTo>
                <a:cubicBezTo>
                  <a:pt x="234221" y="2256751"/>
                  <a:pt x="234558" y="2278139"/>
                  <a:pt x="229275" y="2296160"/>
                </a:cubicBezTo>
                <a:cubicBezTo>
                  <a:pt x="221287" y="2315776"/>
                  <a:pt x="217581" y="2338516"/>
                  <a:pt x="206348" y="2357120"/>
                </a:cubicBezTo>
                <a:cubicBezTo>
                  <a:pt x="201272" y="2369328"/>
                  <a:pt x="197340" y="2374068"/>
                  <a:pt x="194884" y="2387600"/>
                </a:cubicBezTo>
                <a:cubicBezTo>
                  <a:pt x="186877" y="2410666"/>
                  <a:pt x="186392" y="2437428"/>
                  <a:pt x="183420" y="2458720"/>
                </a:cubicBezTo>
                <a:cubicBezTo>
                  <a:pt x="180907" y="2467847"/>
                  <a:pt x="173608" y="2479696"/>
                  <a:pt x="171956" y="2489200"/>
                </a:cubicBezTo>
                <a:cubicBezTo>
                  <a:pt x="169999" y="2514553"/>
                  <a:pt x="165045" y="2536819"/>
                  <a:pt x="160493" y="2560320"/>
                </a:cubicBezTo>
                <a:cubicBezTo>
                  <a:pt x="151936" y="2586660"/>
                  <a:pt x="153582" y="2615263"/>
                  <a:pt x="149029" y="2641600"/>
                </a:cubicBezTo>
                <a:cubicBezTo>
                  <a:pt x="145256" y="2672460"/>
                  <a:pt x="142242" y="2703722"/>
                  <a:pt x="137565" y="2733040"/>
                </a:cubicBezTo>
                <a:cubicBezTo>
                  <a:pt x="135906" y="2755636"/>
                  <a:pt x="131748" y="2775916"/>
                  <a:pt x="126101" y="2794000"/>
                </a:cubicBezTo>
                <a:cubicBezTo>
                  <a:pt x="140537" y="3014999"/>
                  <a:pt x="131479" y="3249334"/>
                  <a:pt x="137565" y="3484880"/>
                </a:cubicBezTo>
                <a:cubicBezTo>
                  <a:pt x="137447" y="3498929"/>
                  <a:pt x="144205" y="3510631"/>
                  <a:pt x="149029" y="3525520"/>
                </a:cubicBezTo>
                <a:cubicBezTo>
                  <a:pt x="151709" y="3545587"/>
                  <a:pt x="155500" y="3565395"/>
                  <a:pt x="160493" y="3586480"/>
                </a:cubicBezTo>
                <a:cubicBezTo>
                  <a:pt x="163748" y="3597933"/>
                  <a:pt x="168257" y="3613784"/>
                  <a:pt x="171956" y="3627120"/>
                </a:cubicBezTo>
                <a:cubicBezTo>
                  <a:pt x="189218" y="3734088"/>
                  <a:pt x="185070" y="3660921"/>
                  <a:pt x="194884" y="3759200"/>
                </a:cubicBezTo>
                <a:cubicBezTo>
                  <a:pt x="208987" y="3833472"/>
                  <a:pt x="207738" y="3768552"/>
                  <a:pt x="217812" y="3830320"/>
                </a:cubicBezTo>
                <a:cubicBezTo>
                  <a:pt x="222120" y="3847736"/>
                  <a:pt x="223716" y="3864411"/>
                  <a:pt x="229275" y="3881120"/>
                </a:cubicBezTo>
                <a:cubicBezTo>
                  <a:pt x="232376" y="3891846"/>
                  <a:pt x="235879" y="3902115"/>
                  <a:pt x="240739" y="3911600"/>
                </a:cubicBezTo>
                <a:cubicBezTo>
                  <a:pt x="249672" y="3933814"/>
                  <a:pt x="248738" y="3958182"/>
                  <a:pt x="263667" y="3982720"/>
                </a:cubicBezTo>
                <a:cubicBezTo>
                  <a:pt x="327422" y="4110385"/>
                  <a:pt x="248519" y="3962185"/>
                  <a:pt x="309522" y="4053840"/>
                </a:cubicBezTo>
                <a:cubicBezTo>
                  <a:pt x="313971" y="4065335"/>
                  <a:pt x="313838" y="4075157"/>
                  <a:pt x="320986" y="4084320"/>
                </a:cubicBezTo>
                <a:cubicBezTo>
                  <a:pt x="355600" y="4122097"/>
                  <a:pt x="381714" y="4143497"/>
                  <a:pt x="412696" y="4185920"/>
                </a:cubicBezTo>
                <a:cubicBezTo>
                  <a:pt x="429529" y="4203827"/>
                  <a:pt x="441992" y="4219332"/>
                  <a:pt x="458551" y="4236720"/>
                </a:cubicBezTo>
                <a:cubicBezTo>
                  <a:pt x="465717" y="4248368"/>
                  <a:pt x="472556" y="4257496"/>
                  <a:pt x="481479" y="4267200"/>
                </a:cubicBezTo>
                <a:cubicBezTo>
                  <a:pt x="530436" y="4314567"/>
                  <a:pt x="514389" y="4277973"/>
                  <a:pt x="573189" y="4338320"/>
                </a:cubicBezTo>
                <a:cubicBezTo>
                  <a:pt x="582440" y="4346766"/>
                  <a:pt x="587480" y="4359079"/>
                  <a:pt x="596117" y="4368800"/>
                </a:cubicBezTo>
                <a:cubicBezTo>
                  <a:pt x="604048" y="4378450"/>
                  <a:pt x="621238" y="4381766"/>
                  <a:pt x="630508" y="4389120"/>
                </a:cubicBezTo>
                <a:cubicBezTo>
                  <a:pt x="731503" y="4461622"/>
                  <a:pt x="614786" y="4415122"/>
                  <a:pt x="699291" y="4450080"/>
                </a:cubicBezTo>
                <a:cubicBezTo>
                  <a:pt x="703710" y="4460411"/>
                  <a:pt x="702786" y="4470829"/>
                  <a:pt x="710755" y="4480560"/>
                </a:cubicBezTo>
                <a:cubicBezTo>
                  <a:pt x="720179" y="4490121"/>
                  <a:pt x="734958" y="4493214"/>
                  <a:pt x="745146" y="4500880"/>
                </a:cubicBezTo>
                <a:cubicBezTo>
                  <a:pt x="763774" y="4515469"/>
                  <a:pt x="775862" y="4532164"/>
                  <a:pt x="791002" y="4541520"/>
                </a:cubicBezTo>
                <a:cubicBezTo>
                  <a:pt x="803131" y="4551118"/>
                  <a:pt x="813220" y="4552977"/>
                  <a:pt x="825393" y="4561840"/>
                </a:cubicBezTo>
                <a:cubicBezTo>
                  <a:pt x="843253" y="4576552"/>
                  <a:pt x="864286" y="4590031"/>
                  <a:pt x="882712" y="4602480"/>
                </a:cubicBezTo>
                <a:cubicBezTo>
                  <a:pt x="907564" y="4614104"/>
                  <a:pt x="927529" y="4625034"/>
                  <a:pt x="951495" y="4643120"/>
                </a:cubicBezTo>
                <a:cubicBezTo>
                  <a:pt x="960339" y="4650739"/>
                  <a:pt x="1015124" y="4688663"/>
                  <a:pt x="1031741" y="4693920"/>
                </a:cubicBezTo>
                <a:cubicBezTo>
                  <a:pt x="1041371" y="4697360"/>
                  <a:pt x="1056101" y="4698697"/>
                  <a:pt x="1066133" y="4704080"/>
                </a:cubicBezTo>
                <a:cubicBezTo>
                  <a:pt x="1083913" y="4712595"/>
                  <a:pt x="1100235" y="4717415"/>
                  <a:pt x="1111988" y="4724400"/>
                </a:cubicBezTo>
                <a:cubicBezTo>
                  <a:pt x="1166460" y="4758749"/>
                  <a:pt x="1117566" y="4731091"/>
                  <a:pt x="1180771" y="4754880"/>
                </a:cubicBezTo>
                <a:cubicBezTo>
                  <a:pt x="1196096" y="4764640"/>
                  <a:pt x="1210657" y="4774473"/>
                  <a:pt x="1226626" y="4785360"/>
                </a:cubicBezTo>
                <a:cubicBezTo>
                  <a:pt x="1251310" y="4797980"/>
                  <a:pt x="1308961" y="4807602"/>
                  <a:pt x="1341264" y="4815840"/>
                </a:cubicBezTo>
                <a:cubicBezTo>
                  <a:pt x="1354084" y="4821546"/>
                  <a:pt x="1364226" y="4830630"/>
                  <a:pt x="1375655" y="4836160"/>
                </a:cubicBezTo>
                <a:cubicBezTo>
                  <a:pt x="1394059" y="4843970"/>
                  <a:pt x="1439359" y="4849893"/>
                  <a:pt x="1455902" y="4856480"/>
                </a:cubicBezTo>
                <a:cubicBezTo>
                  <a:pt x="1467051" y="4861758"/>
                  <a:pt x="1478073" y="4863220"/>
                  <a:pt x="1490293" y="4866640"/>
                </a:cubicBezTo>
                <a:cubicBezTo>
                  <a:pt x="1524322" y="4876909"/>
                  <a:pt x="1548588" y="4880983"/>
                  <a:pt x="1582004" y="4886960"/>
                </a:cubicBezTo>
                <a:cubicBezTo>
                  <a:pt x="1596383" y="4890665"/>
                  <a:pt x="1612877" y="4890937"/>
                  <a:pt x="1627859" y="4897120"/>
                </a:cubicBezTo>
                <a:cubicBezTo>
                  <a:pt x="1650603" y="4905008"/>
                  <a:pt x="1682862" y="4915042"/>
                  <a:pt x="1708105" y="4917440"/>
                </a:cubicBezTo>
                <a:cubicBezTo>
                  <a:pt x="1743154" y="4919651"/>
                  <a:pt x="1788132" y="4923695"/>
                  <a:pt x="1822743" y="4927600"/>
                </a:cubicBezTo>
                <a:cubicBezTo>
                  <a:pt x="1842750" y="4929863"/>
                  <a:pt x="1865979" y="4935521"/>
                  <a:pt x="1891526" y="4937760"/>
                </a:cubicBezTo>
                <a:cubicBezTo>
                  <a:pt x="2125893" y="4909147"/>
                  <a:pt x="2405905" y="4909784"/>
                  <a:pt x="2659601" y="4927600"/>
                </a:cubicBezTo>
                <a:cubicBezTo>
                  <a:pt x="2681883" y="4929430"/>
                  <a:pt x="2703609" y="4915791"/>
                  <a:pt x="2728383" y="4907280"/>
                </a:cubicBezTo>
                <a:cubicBezTo>
                  <a:pt x="2741666" y="4904374"/>
                  <a:pt x="2759399" y="4901634"/>
                  <a:pt x="2774239" y="4897120"/>
                </a:cubicBezTo>
                <a:cubicBezTo>
                  <a:pt x="2800154" y="4891519"/>
                  <a:pt x="2849343" y="4882170"/>
                  <a:pt x="2877413" y="4876800"/>
                </a:cubicBezTo>
                <a:cubicBezTo>
                  <a:pt x="2898000" y="4868994"/>
                  <a:pt x="2916598" y="4861704"/>
                  <a:pt x="2934732" y="4856480"/>
                </a:cubicBezTo>
                <a:cubicBezTo>
                  <a:pt x="2961443" y="4846984"/>
                  <a:pt x="2989733" y="4840257"/>
                  <a:pt x="3014978" y="4836160"/>
                </a:cubicBezTo>
                <a:cubicBezTo>
                  <a:pt x="3037985" y="4833331"/>
                  <a:pt x="3063623" y="4828738"/>
                  <a:pt x="3083761" y="4826000"/>
                </a:cubicBezTo>
                <a:cubicBezTo>
                  <a:pt x="3108694" y="4820896"/>
                  <a:pt x="3129368" y="4809376"/>
                  <a:pt x="3152544" y="4805680"/>
                </a:cubicBezTo>
                <a:cubicBezTo>
                  <a:pt x="3156808" y="4807150"/>
                  <a:pt x="3171092" y="4802229"/>
                  <a:pt x="3186935" y="4795520"/>
                </a:cubicBezTo>
                <a:cubicBezTo>
                  <a:pt x="3197691" y="4793858"/>
                  <a:pt x="3212406" y="4790903"/>
                  <a:pt x="3221327" y="4785360"/>
                </a:cubicBezTo>
                <a:cubicBezTo>
                  <a:pt x="3234816" y="4770730"/>
                  <a:pt x="3265331" y="4761750"/>
                  <a:pt x="3290109" y="4744720"/>
                </a:cubicBezTo>
                <a:cubicBezTo>
                  <a:pt x="3302823" y="4735985"/>
                  <a:pt x="3314491" y="4731388"/>
                  <a:pt x="3324501" y="4724400"/>
                </a:cubicBezTo>
                <a:cubicBezTo>
                  <a:pt x="3341084" y="4714472"/>
                  <a:pt x="3354841" y="4705382"/>
                  <a:pt x="3370356" y="4693920"/>
                </a:cubicBezTo>
                <a:cubicBezTo>
                  <a:pt x="3389187" y="4678509"/>
                  <a:pt x="3417980" y="4667875"/>
                  <a:pt x="3439139" y="4653280"/>
                </a:cubicBezTo>
                <a:cubicBezTo>
                  <a:pt x="3495979" y="4613851"/>
                  <a:pt x="3473852" y="4628744"/>
                  <a:pt x="3519385" y="4602480"/>
                </a:cubicBezTo>
                <a:cubicBezTo>
                  <a:pt x="3543368" y="4552552"/>
                  <a:pt x="3520085" y="4596626"/>
                  <a:pt x="3553777" y="4541520"/>
                </a:cubicBezTo>
                <a:cubicBezTo>
                  <a:pt x="3562404" y="4528217"/>
                  <a:pt x="3567450" y="4511619"/>
                  <a:pt x="3576704" y="4500880"/>
                </a:cubicBezTo>
                <a:cubicBezTo>
                  <a:pt x="3587023" y="4489593"/>
                  <a:pt x="3600296" y="4479985"/>
                  <a:pt x="3611096" y="4470400"/>
                </a:cubicBezTo>
                <a:cubicBezTo>
                  <a:pt x="3649842" y="4404899"/>
                  <a:pt x="3602769" y="4477429"/>
                  <a:pt x="3656951" y="4399280"/>
                </a:cubicBezTo>
                <a:cubicBezTo>
                  <a:pt x="3668752" y="4377419"/>
                  <a:pt x="3670454" y="4349070"/>
                  <a:pt x="3679879" y="4328160"/>
                </a:cubicBezTo>
                <a:cubicBezTo>
                  <a:pt x="3684499" y="4316744"/>
                  <a:pt x="3696622" y="4308001"/>
                  <a:pt x="3702806" y="4297680"/>
                </a:cubicBezTo>
                <a:cubicBezTo>
                  <a:pt x="3707205" y="4287230"/>
                  <a:pt x="3709003" y="4277641"/>
                  <a:pt x="3714270" y="4267200"/>
                </a:cubicBezTo>
                <a:cubicBezTo>
                  <a:pt x="3722332" y="4254076"/>
                  <a:pt x="3730541" y="4239965"/>
                  <a:pt x="3737198" y="4226560"/>
                </a:cubicBezTo>
                <a:cubicBezTo>
                  <a:pt x="3743551" y="4210725"/>
                  <a:pt x="3747223" y="4193813"/>
                  <a:pt x="3748661" y="4175760"/>
                </a:cubicBezTo>
                <a:cubicBezTo>
                  <a:pt x="3759357" y="4112935"/>
                  <a:pt x="3757635" y="4098550"/>
                  <a:pt x="3771589" y="4043680"/>
                </a:cubicBezTo>
                <a:cubicBezTo>
                  <a:pt x="3779543" y="3992704"/>
                  <a:pt x="3781392" y="4025761"/>
                  <a:pt x="3794517" y="3972560"/>
                </a:cubicBezTo>
                <a:cubicBezTo>
                  <a:pt x="3806657" y="3909082"/>
                  <a:pt x="3815214" y="3841488"/>
                  <a:pt x="3817444" y="3769360"/>
                </a:cubicBezTo>
                <a:cubicBezTo>
                  <a:pt x="3821868" y="3733853"/>
                  <a:pt x="3825869" y="3707368"/>
                  <a:pt x="3828908" y="3677920"/>
                </a:cubicBezTo>
                <a:cubicBezTo>
                  <a:pt x="3835011" y="3644550"/>
                  <a:pt x="3836854" y="3610676"/>
                  <a:pt x="3840372" y="3576320"/>
                </a:cubicBezTo>
                <a:cubicBezTo>
                  <a:pt x="3840001" y="3527970"/>
                  <a:pt x="3844095" y="3460938"/>
                  <a:pt x="3851836" y="3403600"/>
                </a:cubicBezTo>
                <a:cubicBezTo>
                  <a:pt x="3855684" y="3385015"/>
                  <a:pt x="3866355" y="3368614"/>
                  <a:pt x="3874763" y="3352800"/>
                </a:cubicBezTo>
                <a:cubicBezTo>
                  <a:pt x="3891673" y="3236762"/>
                  <a:pt x="3873848" y="3371152"/>
                  <a:pt x="3909155" y="3241040"/>
                </a:cubicBezTo>
                <a:cubicBezTo>
                  <a:pt x="3929925" y="3141748"/>
                  <a:pt x="3902876" y="3243970"/>
                  <a:pt x="3932082" y="3159760"/>
                </a:cubicBezTo>
                <a:cubicBezTo>
                  <a:pt x="3935758" y="3143308"/>
                  <a:pt x="3948701" y="3128060"/>
                  <a:pt x="3955010" y="3108960"/>
                </a:cubicBezTo>
                <a:cubicBezTo>
                  <a:pt x="3967790" y="3066941"/>
                  <a:pt x="3959487" y="3062755"/>
                  <a:pt x="3977937" y="3027680"/>
                </a:cubicBezTo>
                <a:cubicBezTo>
                  <a:pt x="3993501" y="2995314"/>
                  <a:pt x="4008423" y="2972950"/>
                  <a:pt x="4023793" y="2946400"/>
                </a:cubicBezTo>
                <a:cubicBezTo>
                  <a:pt x="4031679" y="2930533"/>
                  <a:pt x="4038091" y="2913491"/>
                  <a:pt x="4046720" y="2895600"/>
                </a:cubicBezTo>
                <a:cubicBezTo>
                  <a:pt x="4054120" y="2884068"/>
                  <a:pt x="4062601" y="2878051"/>
                  <a:pt x="4069648" y="2865120"/>
                </a:cubicBezTo>
                <a:cubicBezTo>
                  <a:pt x="4101007" y="2820819"/>
                  <a:pt x="4086190" y="2824000"/>
                  <a:pt x="4126967" y="2783840"/>
                </a:cubicBezTo>
                <a:cubicBezTo>
                  <a:pt x="4210462" y="2693553"/>
                  <a:pt x="4173883" y="2755514"/>
                  <a:pt x="4264532" y="2682240"/>
                </a:cubicBezTo>
                <a:cubicBezTo>
                  <a:pt x="4337687" y="2644027"/>
                  <a:pt x="4272198" y="2657153"/>
                  <a:pt x="4333315" y="2641600"/>
                </a:cubicBezTo>
                <a:cubicBezTo>
                  <a:pt x="4366065" y="2626371"/>
                  <a:pt x="4394179" y="2596292"/>
                  <a:pt x="4425025" y="2580640"/>
                </a:cubicBezTo>
                <a:cubicBezTo>
                  <a:pt x="4447100" y="2575882"/>
                  <a:pt x="4500457" y="2551958"/>
                  <a:pt x="4516736" y="2540000"/>
                </a:cubicBezTo>
                <a:cubicBezTo>
                  <a:pt x="4540800" y="2530292"/>
                  <a:pt x="4564296" y="2526683"/>
                  <a:pt x="4585519" y="2519680"/>
                </a:cubicBezTo>
                <a:cubicBezTo>
                  <a:pt x="4606881" y="2510909"/>
                  <a:pt x="4623419" y="2499627"/>
                  <a:pt x="4642838" y="2489200"/>
                </a:cubicBezTo>
                <a:cubicBezTo>
                  <a:pt x="4658938" y="2481699"/>
                  <a:pt x="4675196" y="2473879"/>
                  <a:pt x="4688693" y="2468880"/>
                </a:cubicBezTo>
                <a:cubicBezTo>
                  <a:pt x="4707969" y="2458572"/>
                  <a:pt x="4725136" y="2445444"/>
                  <a:pt x="4746012" y="2438400"/>
                </a:cubicBezTo>
                <a:cubicBezTo>
                  <a:pt x="4811353" y="2418604"/>
                  <a:pt x="4863007" y="2405268"/>
                  <a:pt x="4917969" y="2387600"/>
                </a:cubicBezTo>
                <a:cubicBezTo>
                  <a:pt x="4954043" y="2374653"/>
                  <a:pt x="4996227" y="2349864"/>
                  <a:pt x="5044071" y="2336800"/>
                </a:cubicBezTo>
                <a:cubicBezTo>
                  <a:pt x="5100659" y="2315671"/>
                  <a:pt x="5119762" y="2321140"/>
                  <a:pt x="5170172" y="2306320"/>
                </a:cubicBezTo>
                <a:cubicBezTo>
                  <a:pt x="5191759" y="2301687"/>
                  <a:pt x="5217307" y="2295965"/>
                  <a:pt x="5238955" y="2286000"/>
                </a:cubicBezTo>
                <a:cubicBezTo>
                  <a:pt x="5283299" y="2266091"/>
                  <a:pt x="5281412" y="2268876"/>
                  <a:pt x="5319202" y="2245360"/>
                </a:cubicBezTo>
                <a:cubicBezTo>
                  <a:pt x="5333990" y="2236144"/>
                  <a:pt x="5346791" y="2224933"/>
                  <a:pt x="5365057" y="2214880"/>
                </a:cubicBezTo>
                <a:cubicBezTo>
                  <a:pt x="5380270" y="2208831"/>
                  <a:pt x="5398918" y="2201656"/>
                  <a:pt x="5410912" y="2194560"/>
                </a:cubicBezTo>
                <a:cubicBezTo>
                  <a:pt x="5428146" y="2184473"/>
                  <a:pt x="5441525" y="2173880"/>
                  <a:pt x="5456767" y="2164080"/>
                </a:cubicBezTo>
                <a:cubicBezTo>
                  <a:pt x="5467860" y="2157560"/>
                  <a:pt x="5481840" y="2151944"/>
                  <a:pt x="5491159" y="2143760"/>
                </a:cubicBezTo>
                <a:cubicBezTo>
                  <a:pt x="5503613" y="2131428"/>
                  <a:pt x="5517631" y="2113655"/>
                  <a:pt x="5537014" y="2103120"/>
                </a:cubicBezTo>
                <a:cubicBezTo>
                  <a:pt x="5554443" y="2090756"/>
                  <a:pt x="5568475" y="2083116"/>
                  <a:pt x="5582869" y="2072640"/>
                </a:cubicBezTo>
                <a:cubicBezTo>
                  <a:pt x="5739825" y="1966532"/>
                  <a:pt x="5554332" y="2096827"/>
                  <a:pt x="5663116" y="1991360"/>
                </a:cubicBezTo>
                <a:cubicBezTo>
                  <a:pt x="5675912" y="1982636"/>
                  <a:pt x="5692528" y="1971645"/>
                  <a:pt x="5708971" y="1960880"/>
                </a:cubicBezTo>
                <a:cubicBezTo>
                  <a:pt x="5770041" y="1845227"/>
                  <a:pt x="5699627" y="1974895"/>
                  <a:pt x="5766290" y="1889760"/>
                </a:cubicBezTo>
                <a:cubicBezTo>
                  <a:pt x="5775688" y="1877013"/>
                  <a:pt x="5781963" y="1861000"/>
                  <a:pt x="5789217" y="1849120"/>
                </a:cubicBezTo>
                <a:cubicBezTo>
                  <a:pt x="5799716" y="1836097"/>
                  <a:pt x="5814676" y="1827490"/>
                  <a:pt x="5823609" y="1818640"/>
                </a:cubicBezTo>
                <a:cubicBezTo>
                  <a:pt x="5839371" y="1800140"/>
                  <a:pt x="5845128" y="1784092"/>
                  <a:pt x="5858000" y="1767840"/>
                </a:cubicBezTo>
                <a:cubicBezTo>
                  <a:pt x="5866172" y="1751606"/>
                  <a:pt x="5884272" y="1740890"/>
                  <a:pt x="5892392" y="1727200"/>
                </a:cubicBezTo>
                <a:cubicBezTo>
                  <a:pt x="5981664" y="1643912"/>
                  <a:pt x="5868834" y="1763340"/>
                  <a:pt x="5949711" y="1635760"/>
                </a:cubicBezTo>
                <a:cubicBezTo>
                  <a:pt x="5963899" y="1619635"/>
                  <a:pt x="5982086" y="1600046"/>
                  <a:pt x="5995566" y="1584960"/>
                </a:cubicBezTo>
                <a:cubicBezTo>
                  <a:pt x="5997901" y="1575841"/>
                  <a:pt x="6000294" y="1563933"/>
                  <a:pt x="6007030" y="1554480"/>
                </a:cubicBezTo>
                <a:cubicBezTo>
                  <a:pt x="6014316" y="1544780"/>
                  <a:pt x="6024473" y="1534622"/>
                  <a:pt x="6029957" y="1524000"/>
                </a:cubicBezTo>
                <a:cubicBezTo>
                  <a:pt x="6046276" y="1496095"/>
                  <a:pt x="6058644" y="1471914"/>
                  <a:pt x="6075812" y="1442720"/>
                </a:cubicBezTo>
                <a:lnTo>
                  <a:pt x="6075812" y="1442720"/>
                </a:lnTo>
                <a:cubicBezTo>
                  <a:pt x="6081662" y="1432836"/>
                  <a:pt x="6106192" y="1380125"/>
                  <a:pt x="6110204" y="1361440"/>
                </a:cubicBezTo>
                <a:cubicBezTo>
                  <a:pt x="6112929" y="1343265"/>
                  <a:pt x="6119773" y="1319909"/>
                  <a:pt x="6121668" y="1300480"/>
                </a:cubicBezTo>
                <a:cubicBezTo>
                  <a:pt x="6105204" y="1191549"/>
                  <a:pt x="6122141" y="1087239"/>
                  <a:pt x="6110204" y="985520"/>
                </a:cubicBezTo>
                <a:cubicBezTo>
                  <a:pt x="6107935" y="966392"/>
                  <a:pt x="6086607" y="959569"/>
                  <a:pt x="6075812" y="944880"/>
                </a:cubicBezTo>
                <a:cubicBezTo>
                  <a:pt x="5948439" y="806355"/>
                  <a:pt x="6126259" y="1015330"/>
                  <a:pt x="6041421" y="873760"/>
                </a:cubicBezTo>
                <a:cubicBezTo>
                  <a:pt x="6001910" y="811635"/>
                  <a:pt x="6012352" y="820633"/>
                  <a:pt x="5961174" y="792480"/>
                </a:cubicBezTo>
                <a:cubicBezTo>
                  <a:pt x="5956700" y="781046"/>
                  <a:pt x="5958316" y="770016"/>
                  <a:pt x="5949711" y="762000"/>
                </a:cubicBezTo>
                <a:cubicBezTo>
                  <a:pt x="5918570" y="713128"/>
                  <a:pt x="5872754" y="693776"/>
                  <a:pt x="5823609" y="660400"/>
                </a:cubicBezTo>
                <a:cubicBezTo>
                  <a:pt x="5789987" y="641718"/>
                  <a:pt x="5760718" y="620793"/>
                  <a:pt x="5720435" y="599440"/>
                </a:cubicBezTo>
                <a:cubicBezTo>
                  <a:pt x="5559604" y="525815"/>
                  <a:pt x="5770930" y="627148"/>
                  <a:pt x="5640188" y="568960"/>
                </a:cubicBezTo>
                <a:cubicBezTo>
                  <a:pt x="5625618" y="563416"/>
                  <a:pt x="5612973" y="554595"/>
                  <a:pt x="5594333" y="548640"/>
                </a:cubicBezTo>
                <a:cubicBezTo>
                  <a:pt x="5578093" y="545700"/>
                  <a:pt x="5561571" y="543407"/>
                  <a:pt x="5548478" y="538480"/>
                </a:cubicBezTo>
                <a:cubicBezTo>
                  <a:pt x="5532730" y="531108"/>
                  <a:pt x="5520102" y="522790"/>
                  <a:pt x="5502622" y="518160"/>
                </a:cubicBezTo>
                <a:cubicBezTo>
                  <a:pt x="5488442" y="511669"/>
                  <a:pt x="5471689" y="510841"/>
                  <a:pt x="5456767" y="508000"/>
                </a:cubicBezTo>
                <a:cubicBezTo>
                  <a:pt x="5271806" y="469334"/>
                  <a:pt x="5535909" y="503604"/>
                  <a:pt x="5353593" y="467360"/>
                </a:cubicBezTo>
                <a:cubicBezTo>
                  <a:pt x="5327392" y="458703"/>
                  <a:pt x="5258932" y="450723"/>
                  <a:pt x="5238955" y="447040"/>
                </a:cubicBezTo>
                <a:cubicBezTo>
                  <a:pt x="5131393" y="393273"/>
                  <a:pt x="5244908" y="427555"/>
                  <a:pt x="5078462" y="406400"/>
                </a:cubicBezTo>
                <a:cubicBezTo>
                  <a:pt x="5043854" y="402643"/>
                  <a:pt x="5009478" y="382112"/>
                  <a:pt x="4975288" y="375920"/>
                </a:cubicBezTo>
                <a:cubicBezTo>
                  <a:pt x="4772046" y="359171"/>
                  <a:pt x="5018566" y="411747"/>
                  <a:pt x="4849186" y="355600"/>
                </a:cubicBezTo>
                <a:cubicBezTo>
                  <a:pt x="4827804" y="349177"/>
                  <a:pt x="4802886" y="349095"/>
                  <a:pt x="4780403" y="345440"/>
                </a:cubicBezTo>
                <a:cubicBezTo>
                  <a:pt x="4765638" y="342371"/>
                  <a:pt x="4749196" y="339477"/>
                  <a:pt x="4734548" y="335280"/>
                </a:cubicBezTo>
                <a:cubicBezTo>
                  <a:pt x="4696278" y="324604"/>
                  <a:pt x="4663437" y="307869"/>
                  <a:pt x="4631374" y="304800"/>
                </a:cubicBezTo>
                <a:cubicBezTo>
                  <a:pt x="4587992" y="306118"/>
                  <a:pt x="4518968" y="294490"/>
                  <a:pt x="4482344" y="284480"/>
                </a:cubicBezTo>
                <a:cubicBezTo>
                  <a:pt x="4467190" y="281608"/>
                  <a:pt x="4450021" y="277283"/>
                  <a:pt x="4436489" y="274320"/>
                </a:cubicBezTo>
                <a:cubicBezTo>
                  <a:pt x="4425731" y="270735"/>
                  <a:pt x="4413469" y="265755"/>
                  <a:pt x="4402098" y="264160"/>
                </a:cubicBezTo>
                <a:cubicBezTo>
                  <a:pt x="4172390" y="222476"/>
                  <a:pt x="4430244" y="272332"/>
                  <a:pt x="4241605" y="243840"/>
                </a:cubicBezTo>
                <a:cubicBezTo>
                  <a:pt x="4225172" y="240246"/>
                  <a:pt x="4210217" y="237263"/>
                  <a:pt x="4195749" y="233680"/>
                </a:cubicBezTo>
                <a:cubicBezTo>
                  <a:pt x="4177762" y="228287"/>
                  <a:pt x="4154693" y="225967"/>
                  <a:pt x="4138430" y="223520"/>
                </a:cubicBezTo>
                <a:cubicBezTo>
                  <a:pt x="4110445" y="215309"/>
                  <a:pt x="4072725" y="211581"/>
                  <a:pt x="4035256" y="203200"/>
                </a:cubicBezTo>
                <a:cubicBezTo>
                  <a:pt x="4006960" y="195730"/>
                  <a:pt x="3973463" y="201433"/>
                  <a:pt x="3943546" y="193040"/>
                </a:cubicBezTo>
                <a:cubicBezTo>
                  <a:pt x="3839001" y="199944"/>
                  <a:pt x="3814798" y="172483"/>
                  <a:pt x="3737198" y="172720"/>
                </a:cubicBezTo>
                <a:cubicBezTo>
                  <a:pt x="3694514" y="156502"/>
                  <a:pt x="3639281" y="156667"/>
                  <a:pt x="3588168" y="142240"/>
                </a:cubicBezTo>
                <a:cubicBezTo>
                  <a:pt x="3555517" y="137678"/>
                  <a:pt x="3523668" y="137184"/>
                  <a:pt x="3484994" y="132080"/>
                </a:cubicBezTo>
                <a:cubicBezTo>
                  <a:pt x="3450892" y="122793"/>
                  <a:pt x="3416163" y="107401"/>
                  <a:pt x="3381820" y="101600"/>
                </a:cubicBezTo>
                <a:cubicBezTo>
                  <a:pt x="3344758" y="95543"/>
                  <a:pt x="3311057" y="96171"/>
                  <a:pt x="3267182" y="91440"/>
                </a:cubicBezTo>
                <a:cubicBezTo>
                  <a:pt x="3240528" y="86421"/>
                  <a:pt x="3210114" y="82214"/>
                  <a:pt x="3186935" y="81280"/>
                </a:cubicBezTo>
                <a:cubicBezTo>
                  <a:pt x="3144884" y="82432"/>
                  <a:pt x="3106883" y="77668"/>
                  <a:pt x="3072297" y="71120"/>
                </a:cubicBezTo>
                <a:cubicBezTo>
                  <a:pt x="3052092" y="70212"/>
                  <a:pt x="3032521" y="67013"/>
                  <a:pt x="3014978" y="60960"/>
                </a:cubicBezTo>
                <a:cubicBezTo>
                  <a:pt x="2987448" y="54586"/>
                  <a:pt x="2960977" y="46966"/>
                  <a:pt x="2934732" y="40640"/>
                </a:cubicBezTo>
                <a:cubicBezTo>
                  <a:pt x="2881658" y="30490"/>
                  <a:pt x="2824579" y="28860"/>
                  <a:pt x="2774239" y="30480"/>
                </a:cubicBezTo>
                <a:cubicBezTo>
                  <a:pt x="2748289" y="26175"/>
                  <a:pt x="2730293" y="23401"/>
                  <a:pt x="2705456" y="20320"/>
                </a:cubicBezTo>
                <a:cubicBezTo>
                  <a:pt x="2587138" y="11818"/>
                  <a:pt x="2350077" y="0"/>
                  <a:pt x="2350078" y="0"/>
                </a:cubicBezTo>
                <a:cubicBezTo>
                  <a:pt x="1947447" y="5916"/>
                  <a:pt x="1618450" y="-56561"/>
                  <a:pt x="1054669" y="10160"/>
                </a:cubicBezTo>
                <a:cubicBezTo>
                  <a:pt x="1020807" y="6180"/>
                  <a:pt x="990849" y="16110"/>
                  <a:pt x="951495" y="20320"/>
                </a:cubicBezTo>
                <a:cubicBezTo>
                  <a:pt x="919621" y="26240"/>
                  <a:pt x="886672" y="37144"/>
                  <a:pt x="859784" y="40640"/>
                </a:cubicBezTo>
                <a:cubicBezTo>
                  <a:pt x="843002" y="48054"/>
                  <a:pt x="813518" y="53122"/>
                  <a:pt x="802465" y="50800"/>
                </a:cubicBezTo>
                <a:cubicBezTo>
                  <a:pt x="677431" y="128175"/>
                  <a:pt x="875228" y="16210"/>
                  <a:pt x="722219" y="81280"/>
                </a:cubicBezTo>
                <a:cubicBezTo>
                  <a:pt x="699355" y="89293"/>
                  <a:pt x="676296" y="107535"/>
                  <a:pt x="653436" y="121920"/>
                </a:cubicBezTo>
                <a:cubicBezTo>
                  <a:pt x="637027" y="129148"/>
                  <a:pt x="622983" y="132721"/>
                  <a:pt x="607581" y="142240"/>
                </a:cubicBezTo>
                <a:cubicBezTo>
                  <a:pt x="583955" y="155150"/>
                  <a:pt x="565585" y="166077"/>
                  <a:pt x="538798" y="182880"/>
                </a:cubicBezTo>
                <a:cubicBezTo>
                  <a:pt x="512960" y="195373"/>
                  <a:pt x="478320" y="217075"/>
                  <a:pt x="458551" y="233680"/>
                </a:cubicBezTo>
                <a:cubicBezTo>
                  <a:pt x="432050" y="251822"/>
                  <a:pt x="417641" y="273399"/>
                  <a:pt x="389769" y="294640"/>
                </a:cubicBezTo>
                <a:cubicBezTo>
                  <a:pt x="375582" y="303931"/>
                  <a:pt x="364974" y="312753"/>
                  <a:pt x="355377" y="325120"/>
                </a:cubicBezTo>
                <a:cubicBezTo>
                  <a:pt x="333344" y="335220"/>
                  <a:pt x="287108" y="416560"/>
                  <a:pt x="240739" y="457200"/>
                </a:cubicBezTo>
                <a:cubicBezTo>
                  <a:pt x="238220" y="467354"/>
                  <a:pt x="233845" y="479225"/>
                  <a:pt x="229275" y="487680"/>
                </a:cubicBezTo>
                <a:cubicBezTo>
                  <a:pt x="166245" y="598130"/>
                  <a:pt x="190223" y="498451"/>
                  <a:pt x="149029" y="589280"/>
                </a:cubicBezTo>
                <a:cubicBezTo>
                  <a:pt x="142276" y="597953"/>
                  <a:pt x="141968" y="608784"/>
                  <a:pt x="137565" y="619760"/>
                </a:cubicBezTo>
                <a:cubicBezTo>
                  <a:pt x="122301" y="654690"/>
                  <a:pt x="106290" y="685470"/>
                  <a:pt x="91710" y="721360"/>
                </a:cubicBezTo>
                <a:cubicBezTo>
                  <a:pt x="83600" y="732098"/>
                  <a:pt x="75167" y="746488"/>
                  <a:pt x="68782" y="762000"/>
                </a:cubicBezTo>
                <a:cubicBezTo>
                  <a:pt x="37917" y="851487"/>
                  <a:pt x="53399" y="827728"/>
                  <a:pt x="34391" y="904240"/>
                </a:cubicBezTo>
                <a:cubicBezTo>
                  <a:pt x="32759" y="914116"/>
                  <a:pt x="28156" y="924473"/>
                  <a:pt x="22927" y="934720"/>
                </a:cubicBezTo>
                <a:cubicBezTo>
                  <a:pt x="22079" y="992622"/>
                  <a:pt x="4927" y="1061995"/>
                  <a:pt x="0" y="1117600"/>
                </a:cubicBezTo>
                <a:cubicBezTo>
                  <a:pt x="-23243" y="1301583"/>
                  <a:pt x="14379" y="1486422"/>
                  <a:pt x="11463" y="1686560"/>
                </a:cubicBezTo>
                <a:cubicBezTo>
                  <a:pt x="9376" y="1738418"/>
                  <a:pt x="29444" y="1759069"/>
                  <a:pt x="34391" y="1808480"/>
                </a:cubicBezTo>
                <a:cubicBezTo>
                  <a:pt x="40524" y="1840422"/>
                  <a:pt x="40086" y="1866901"/>
                  <a:pt x="45855" y="1899920"/>
                </a:cubicBezTo>
                <a:cubicBezTo>
                  <a:pt x="49222" y="1920952"/>
                  <a:pt x="55531" y="1942070"/>
                  <a:pt x="68782" y="1960880"/>
                </a:cubicBezTo>
                <a:cubicBezTo>
                  <a:pt x="120167" y="2039245"/>
                  <a:pt x="34624" y="1934757"/>
                  <a:pt x="126101" y="2032000"/>
                </a:cubicBezTo>
                <a:cubicBezTo>
                  <a:pt x="160085" y="2073664"/>
                  <a:pt x="135819" y="2054260"/>
                  <a:pt x="183420" y="2072640"/>
                </a:cubicBezTo>
                <a:cubicBezTo>
                  <a:pt x="219707" y="2119677"/>
                  <a:pt x="202535" y="2080829"/>
                  <a:pt x="217812" y="2143760"/>
                </a:cubicBezTo>
                <a:cubicBezTo>
                  <a:pt x="222027" y="2154525"/>
                  <a:pt x="257340" y="2134054"/>
                  <a:pt x="263667" y="214376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33680 w 5425440"/>
                      <a:gd name="connsiteY0" fmla="*/ 2143760 h 4937760"/>
                      <a:gd name="connsiteX1" fmla="*/ 223520 w 5425440"/>
                      <a:gd name="connsiteY1" fmla="*/ 2204720 h 4937760"/>
                      <a:gd name="connsiteX2" fmla="*/ 213360 w 5425440"/>
                      <a:gd name="connsiteY2" fmla="*/ 2235200 h 4937760"/>
                      <a:gd name="connsiteX3" fmla="*/ 203200 w 5425440"/>
                      <a:gd name="connsiteY3" fmla="*/ 2296160 h 4937760"/>
                      <a:gd name="connsiteX4" fmla="*/ 182880 w 5425440"/>
                      <a:gd name="connsiteY4" fmla="*/ 2357120 h 4937760"/>
                      <a:gd name="connsiteX5" fmla="*/ 172720 w 5425440"/>
                      <a:gd name="connsiteY5" fmla="*/ 2387600 h 4937760"/>
                      <a:gd name="connsiteX6" fmla="*/ 162560 w 5425440"/>
                      <a:gd name="connsiteY6" fmla="*/ 2458720 h 4937760"/>
                      <a:gd name="connsiteX7" fmla="*/ 152400 w 5425440"/>
                      <a:gd name="connsiteY7" fmla="*/ 2489200 h 4937760"/>
                      <a:gd name="connsiteX8" fmla="*/ 142240 w 5425440"/>
                      <a:gd name="connsiteY8" fmla="*/ 2560320 h 4937760"/>
                      <a:gd name="connsiteX9" fmla="*/ 132080 w 5425440"/>
                      <a:gd name="connsiteY9" fmla="*/ 2641600 h 4937760"/>
                      <a:gd name="connsiteX10" fmla="*/ 121920 w 5425440"/>
                      <a:gd name="connsiteY10" fmla="*/ 2733040 h 4937760"/>
                      <a:gd name="connsiteX11" fmla="*/ 111760 w 5425440"/>
                      <a:gd name="connsiteY11" fmla="*/ 2794000 h 4937760"/>
                      <a:gd name="connsiteX12" fmla="*/ 121920 w 5425440"/>
                      <a:gd name="connsiteY12" fmla="*/ 3484880 h 4937760"/>
                      <a:gd name="connsiteX13" fmla="*/ 132080 w 5425440"/>
                      <a:gd name="connsiteY13" fmla="*/ 3525520 h 4937760"/>
                      <a:gd name="connsiteX14" fmla="*/ 142240 w 5425440"/>
                      <a:gd name="connsiteY14" fmla="*/ 3586480 h 4937760"/>
                      <a:gd name="connsiteX15" fmla="*/ 152400 w 5425440"/>
                      <a:gd name="connsiteY15" fmla="*/ 3627120 h 4937760"/>
                      <a:gd name="connsiteX16" fmla="*/ 172720 w 5425440"/>
                      <a:gd name="connsiteY16" fmla="*/ 3759200 h 4937760"/>
                      <a:gd name="connsiteX17" fmla="*/ 193040 w 5425440"/>
                      <a:gd name="connsiteY17" fmla="*/ 3830320 h 4937760"/>
                      <a:gd name="connsiteX18" fmla="*/ 203200 w 5425440"/>
                      <a:gd name="connsiteY18" fmla="*/ 3881120 h 4937760"/>
                      <a:gd name="connsiteX19" fmla="*/ 213360 w 5425440"/>
                      <a:gd name="connsiteY19" fmla="*/ 3911600 h 4937760"/>
                      <a:gd name="connsiteX20" fmla="*/ 233680 w 5425440"/>
                      <a:gd name="connsiteY20" fmla="*/ 3982720 h 4937760"/>
                      <a:gd name="connsiteX21" fmla="*/ 274320 w 5425440"/>
                      <a:gd name="connsiteY21" fmla="*/ 4053840 h 4937760"/>
                      <a:gd name="connsiteX22" fmla="*/ 284480 w 5425440"/>
                      <a:gd name="connsiteY22" fmla="*/ 4084320 h 4937760"/>
                      <a:gd name="connsiteX23" fmla="*/ 365760 w 5425440"/>
                      <a:gd name="connsiteY23" fmla="*/ 4185920 h 4937760"/>
                      <a:gd name="connsiteX24" fmla="*/ 406400 w 5425440"/>
                      <a:gd name="connsiteY24" fmla="*/ 4236720 h 4937760"/>
                      <a:gd name="connsiteX25" fmla="*/ 426720 w 5425440"/>
                      <a:gd name="connsiteY25" fmla="*/ 4267200 h 4937760"/>
                      <a:gd name="connsiteX26" fmla="*/ 508000 w 5425440"/>
                      <a:gd name="connsiteY26" fmla="*/ 4338320 h 4937760"/>
                      <a:gd name="connsiteX27" fmla="*/ 528320 w 5425440"/>
                      <a:gd name="connsiteY27" fmla="*/ 4368800 h 4937760"/>
                      <a:gd name="connsiteX28" fmla="*/ 558800 w 5425440"/>
                      <a:gd name="connsiteY28" fmla="*/ 4389120 h 4937760"/>
                      <a:gd name="connsiteX29" fmla="*/ 619760 w 5425440"/>
                      <a:gd name="connsiteY29" fmla="*/ 4450080 h 4937760"/>
                      <a:gd name="connsiteX30" fmla="*/ 629920 w 5425440"/>
                      <a:gd name="connsiteY30" fmla="*/ 4480560 h 4937760"/>
                      <a:gd name="connsiteX31" fmla="*/ 660400 w 5425440"/>
                      <a:gd name="connsiteY31" fmla="*/ 4500880 h 4937760"/>
                      <a:gd name="connsiteX32" fmla="*/ 701040 w 5425440"/>
                      <a:gd name="connsiteY32" fmla="*/ 4541520 h 4937760"/>
                      <a:gd name="connsiteX33" fmla="*/ 731520 w 5425440"/>
                      <a:gd name="connsiteY33" fmla="*/ 4561840 h 4937760"/>
                      <a:gd name="connsiteX34" fmla="*/ 782320 w 5425440"/>
                      <a:gd name="connsiteY34" fmla="*/ 4602480 h 4937760"/>
                      <a:gd name="connsiteX35" fmla="*/ 843280 w 5425440"/>
                      <a:gd name="connsiteY35" fmla="*/ 4643120 h 4937760"/>
                      <a:gd name="connsiteX36" fmla="*/ 914400 w 5425440"/>
                      <a:gd name="connsiteY36" fmla="*/ 4693920 h 4937760"/>
                      <a:gd name="connsiteX37" fmla="*/ 944880 w 5425440"/>
                      <a:gd name="connsiteY37" fmla="*/ 4704080 h 4937760"/>
                      <a:gd name="connsiteX38" fmla="*/ 985520 w 5425440"/>
                      <a:gd name="connsiteY38" fmla="*/ 4724400 h 4937760"/>
                      <a:gd name="connsiteX39" fmla="*/ 1046480 w 5425440"/>
                      <a:gd name="connsiteY39" fmla="*/ 4754880 h 4937760"/>
                      <a:gd name="connsiteX40" fmla="*/ 1087120 w 5425440"/>
                      <a:gd name="connsiteY40" fmla="*/ 4785360 h 4937760"/>
                      <a:gd name="connsiteX41" fmla="*/ 1188720 w 5425440"/>
                      <a:gd name="connsiteY41" fmla="*/ 4815840 h 4937760"/>
                      <a:gd name="connsiteX42" fmla="*/ 1219200 w 5425440"/>
                      <a:gd name="connsiteY42" fmla="*/ 4836160 h 4937760"/>
                      <a:gd name="connsiteX43" fmla="*/ 1290320 w 5425440"/>
                      <a:gd name="connsiteY43" fmla="*/ 4856480 h 4937760"/>
                      <a:gd name="connsiteX44" fmla="*/ 1320800 w 5425440"/>
                      <a:gd name="connsiteY44" fmla="*/ 4866640 h 4937760"/>
                      <a:gd name="connsiteX45" fmla="*/ 1402080 w 5425440"/>
                      <a:gd name="connsiteY45" fmla="*/ 4886960 h 4937760"/>
                      <a:gd name="connsiteX46" fmla="*/ 1442720 w 5425440"/>
                      <a:gd name="connsiteY46" fmla="*/ 4897120 h 4937760"/>
                      <a:gd name="connsiteX47" fmla="*/ 1513840 w 5425440"/>
                      <a:gd name="connsiteY47" fmla="*/ 4917440 h 4937760"/>
                      <a:gd name="connsiteX48" fmla="*/ 1615440 w 5425440"/>
                      <a:gd name="connsiteY48" fmla="*/ 4927600 h 4937760"/>
                      <a:gd name="connsiteX49" fmla="*/ 1676400 w 5425440"/>
                      <a:gd name="connsiteY49" fmla="*/ 4937760 h 4937760"/>
                      <a:gd name="connsiteX50" fmla="*/ 2357120 w 5425440"/>
                      <a:gd name="connsiteY50" fmla="*/ 4927600 h 4937760"/>
                      <a:gd name="connsiteX51" fmla="*/ 2418080 w 5425440"/>
                      <a:gd name="connsiteY51" fmla="*/ 4907280 h 4937760"/>
                      <a:gd name="connsiteX52" fmla="*/ 2458720 w 5425440"/>
                      <a:gd name="connsiteY52" fmla="*/ 4897120 h 4937760"/>
                      <a:gd name="connsiteX53" fmla="*/ 2550160 w 5425440"/>
                      <a:gd name="connsiteY53" fmla="*/ 4876800 h 4937760"/>
                      <a:gd name="connsiteX54" fmla="*/ 2600960 w 5425440"/>
                      <a:gd name="connsiteY54" fmla="*/ 4856480 h 4937760"/>
                      <a:gd name="connsiteX55" fmla="*/ 2672080 w 5425440"/>
                      <a:gd name="connsiteY55" fmla="*/ 4836160 h 4937760"/>
                      <a:gd name="connsiteX56" fmla="*/ 2733040 w 5425440"/>
                      <a:gd name="connsiteY56" fmla="*/ 4826000 h 4937760"/>
                      <a:gd name="connsiteX57" fmla="*/ 2794000 w 5425440"/>
                      <a:gd name="connsiteY57" fmla="*/ 4805680 h 4937760"/>
                      <a:gd name="connsiteX58" fmla="*/ 2824480 w 5425440"/>
                      <a:gd name="connsiteY58" fmla="*/ 4795520 h 4937760"/>
                      <a:gd name="connsiteX59" fmla="*/ 2854960 w 5425440"/>
                      <a:gd name="connsiteY59" fmla="*/ 4785360 h 4937760"/>
                      <a:gd name="connsiteX60" fmla="*/ 2915920 w 5425440"/>
                      <a:gd name="connsiteY60" fmla="*/ 4744720 h 4937760"/>
                      <a:gd name="connsiteX61" fmla="*/ 2946400 w 5425440"/>
                      <a:gd name="connsiteY61" fmla="*/ 4724400 h 4937760"/>
                      <a:gd name="connsiteX62" fmla="*/ 2987040 w 5425440"/>
                      <a:gd name="connsiteY62" fmla="*/ 4693920 h 4937760"/>
                      <a:gd name="connsiteX63" fmla="*/ 3048000 w 5425440"/>
                      <a:gd name="connsiteY63" fmla="*/ 4653280 h 4937760"/>
                      <a:gd name="connsiteX64" fmla="*/ 3119120 w 5425440"/>
                      <a:gd name="connsiteY64" fmla="*/ 4602480 h 4937760"/>
                      <a:gd name="connsiteX65" fmla="*/ 3149600 w 5425440"/>
                      <a:gd name="connsiteY65" fmla="*/ 4541520 h 4937760"/>
                      <a:gd name="connsiteX66" fmla="*/ 3169920 w 5425440"/>
                      <a:gd name="connsiteY66" fmla="*/ 4500880 h 4937760"/>
                      <a:gd name="connsiteX67" fmla="*/ 3200400 w 5425440"/>
                      <a:gd name="connsiteY67" fmla="*/ 4470400 h 4937760"/>
                      <a:gd name="connsiteX68" fmla="*/ 3241040 w 5425440"/>
                      <a:gd name="connsiteY68" fmla="*/ 4399280 h 4937760"/>
                      <a:gd name="connsiteX69" fmla="*/ 3261360 w 5425440"/>
                      <a:gd name="connsiteY69" fmla="*/ 4328160 h 4937760"/>
                      <a:gd name="connsiteX70" fmla="*/ 3281680 w 5425440"/>
                      <a:gd name="connsiteY70" fmla="*/ 4297680 h 4937760"/>
                      <a:gd name="connsiteX71" fmla="*/ 3291840 w 5425440"/>
                      <a:gd name="connsiteY71" fmla="*/ 4267200 h 4937760"/>
                      <a:gd name="connsiteX72" fmla="*/ 3312160 w 5425440"/>
                      <a:gd name="connsiteY72" fmla="*/ 4226560 h 4937760"/>
                      <a:gd name="connsiteX73" fmla="*/ 3322320 w 5425440"/>
                      <a:gd name="connsiteY73" fmla="*/ 4175760 h 4937760"/>
                      <a:gd name="connsiteX74" fmla="*/ 3342640 w 5425440"/>
                      <a:gd name="connsiteY74" fmla="*/ 4043680 h 4937760"/>
                      <a:gd name="connsiteX75" fmla="*/ 3362960 w 5425440"/>
                      <a:gd name="connsiteY75" fmla="*/ 3972560 h 4937760"/>
                      <a:gd name="connsiteX76" fmla="*/ 3383280 w 5425440"/>
                      <a:gd name="connsiteY76" fmla="*/ 3769360 h 4937760"/>
                      <a:gd name="connsiteX77" fmla="*/ 3393440 w 5425440"/>
                      <a:gd name="connsiteY77" fmla="*/ 3677920 h 4937760"/>
                      <a:gd name="connsiteX78" fmla="*/ 3403600 w 5425440"/>
                      <a:gd name="connsiteY78" fmla="*/ 3576320 h 4937760"/>
                      <a:gd name="connsiteX79" fmla="*/ 3413760 w 5425440"/>
                      <a:gd name="connsiteY79" fmla="*/ 3403600 h 4937760"/>
                      <a:gd name="connsiteX80" fmla="*/ 3434080 w 5425440"/>
                      <a:gd name="connsiteY80" fmla="*/ 3352800 h 4937760"/>
                      <a:gd name="connsiteX81" fmla="*/ 3464560 w 5425440"/>
                      <a:gd name="connsiteY81" fmla="*/ 3241040 h 4937760"/>
                      <a:gd name="connsiteX82" fmla="*/ 3484880 w 5425440"/>
                      <a:gd name="connsiteY82" fmla="*/ 3159760 h 4937760"/>
                      <a:gd name="connsiteX83" fmla="*/ 3505200 w 5425440"/>
                      <a:gd name="connsiteY83" fmla="*/ 3108960 h 4937760"/>
                      <a:gd name="connsiteX84" fmla="*/ 3525520 w 5425440"/>
                      <a:gd name="connsiteY84" fmla="*/ 3027680 h 4937760"/>
                      <a:gd name="connsiteX85" fmla="*/ 3566160 w 5425440"/>
                      <a:gd name="connsiteY85" fmla="*/ 2946400 h 4937760"/>
                      <a:gd name="connsiteX86" fmla="*/ 3586480 w 5425440"/>
                      <a:gd name="connsiteY86" fmla="*/ 2895600 h 4937760"/>
                      <a:gd name="connsiteX87" fmla="*/ 3606800 w 5425440"/>
                      <a:gd name="connsiteY87" fmla="*/ 2865120 h 4937760"/>
                      <a:gd name="connsiteX88" fmla="*/ 3657600 w 5425440"/>
                      <a:gd name="connsiteY88" fmla="*/ 2783840 h 4937760"/>
                      <a:gd name="connsiteX89" fmla="*/ 3779520 w 5425440"/>
                      <a:gd name="connsiteY89" fmla="*/ 2682240 h 4937760"/>
                      <a:gd name="connsiteX90" fmla="*/ 3840480 w 5425440"/>
                      <a:gd name="connsiteY90" fmla="*/ 2641600 h 4937760"/>
                      <a:gd name="connsiteX91" fmla="*/ 3921760 w 5425440"/>
                      <a:gd name="connsiteY91" fmla="*/ 2580640 h 4937760"/>
                      <a:gd name="connsiteX92" fmla="*/ 4003040 w 5425440"/>
                      <a:gd name="connsiteY92" fmla="*/ 2540000 h 4937760"/>
                      <a:gd name="connsiteX93" fmla="*/ 4064000 w 5425440"/>
                      <a:gd name="connsiteY93" fmla="*/ 2519680 h 4937760"/>
                      <a:gd name="connsiteX94" fmla="*/ 4114800 w 5425440"/>
                      <a:gd name="connsiteY94" fmla="*/ 2489200 h 4937760"/>
                      <a:gd name="connsiteX95" fmla="*/ 4155440 w 5425440"/>
                      <a:gd name="connsiteY95" fmla="*/ 2468880 h 4937760"/>
                      <a:gd name="connsiteX96" fmla="*/ 4206240 w 5425440"/>
                      <a:gd name="connsiteY96" fmla="*/ 2438400 h 4937760"/>
                      <a:gd name="connsiteX97" fmla="*/ 4358640 w 5425440"/>
                      <a:gd name="connsiteY97" fmla="*/ 2387600 h 4937760"/>
                      <a:gd name="connsiteX98" fmla="*/ 4470400 w 5425440"/>
                      <a:gd name="connsiteY98" fmla="*/ 2336800 h 4937760"/>
                      <a:gd name="connsiteX99" fmla="*/ 4582160 w 5425440"/>
                      <a:gd name="connsiteY99" fmla="*/ 2306320 h 4937760"/>
                      <a:gd name="connsiteX100" fmla="*/ 4643120 w 5425440"/>
                      <a:gd name="connsiteY100" fmla="*/ 2286000 h 4937760"/>
                      <a:gd name="connsiteX101" fmla="*/ 4714240 w 5425440"/>
                      <a:gd name="connsiteY101" fmla="*/ 2245360 h 4937760"/>
                      <a:gd name="connsiteX102" fmla="*/ 4754880 w 5425440"/>
                      <a:gd name="connsiteY102" fmla="*/ 2214880 h 4937760"/>
                      <a:gd name="connsiteX103" fmla="*/ 4795520 w 5425440"/>
                      <a:gd name="connsiteY103" fmla="*/ 2194560 h 4937760"/>
                      <a:gd name="connsiteX104" fmla="*/ 4836160 w 5425440"/>
                      <a:gd name="connsiteY104" fmla="*/ 2164080 h 4937760"/>
                      <a:gd name="connsiteX105" fmla="*/ 4866640 w 5425440"/>
                      <a:gd name="connsiteY105" fmla="*/ 2143760 h 4937760"/>
                      <a:gd name="connsiteX106" fmla="*/ 4907280 w 5425440"/>
                      <a:gd name="connsiteY106" fmla="*/ 2103120 h 4937760"/>
                      <a:gd name="connsiteX107" fmla="*/ 4947920 w 5425440"/>
                      <a:gd name="connsiteY107" fmla="*/ 2072640 h 4937760"/>
                      <a:gd name="connsiteX108" fmla="*/ 5019040 w 5425440"/>
                      <a:gd name="connsiteY108" fmla="*/ 1991360 h 4937760"/>
                      <a:gd name="connsiteX109" fmla="*/ 5059680 w 5425440"/>
                      <a:gd name="connsiteY109" fmla="*/ 1960880 h 4937760"/>
                      <a:gd name="connsiteX110" fmla="*/ 5110480 w 5425440"/>
                      <a:gd name="connsiteY110" fmla="*/ 1889760 h 4937760"/>
                      <a:gd name="connsiteX111" fmla="*/ 5130800 w 5425440"/>
                      <a:gd name="connsiteY111" fmla="*/ 1849120 h 4937760"/>
                      <a:gd name="connsiteX112" fmla="*/ 5161280 w 5425440"/>
                      <a:gd name="connsiteY112" fmla="*/ 1818640 h 4937760"/>
                      <a:gd name="connsiteX113" fmla="*/ 5191760 w 5425440"/>
                      <a:gd name="connsiteY113" fmla="*/ 1767840 h 4937760"/>
                      <a:gd name="connsiteX114" fmla="*/ 5222240 w 5425440"/>
                      <a:gd name="connsiteY114" fmla="*/ 1727200 h 4937760"/>
                      <a:gd name="connsiteX115" fmla="*/ 5273040 w 5425440"/>
                      <a:gd name="connsiteY115" fmla="*/ 1635760 h 4937760"/>
                      <a:gd name="connsiteX116" fmla="*/ 5313680 w 5425440"/>
                      <a:gd name="connsiteY116" fmla="*/ 1584960 h 4937760"/>
                      <a:gd name="connsiteX117" fmla="*/ 5323840 w 5425440"/>
                      <a:gd name="connsiteY117" fmla="*/ 1554480 h 4937760"/>
                      <a:gd name="connsiteX118" fmla="*/ 5344160 w 5425440"/>
                      <a:gd name="connsiteY118" fmla="*/ 1524000 h 4937760"/>
                      <a:gd name="connsiteX119" fmla="*/ 5384800 w 5425440"/>
                      <a:gd name="connsiteY119" fmla="*/ 1442720 h 4937760"/>
                      <a:gd name="connsiteX120" fmla="*/ 5384800 w 5425440"/>
                      <a:gd name="connsiteY120" fmla="*/ 1442720 h 4937760"/>
                      <a:gd name="connsiteX121" fmla="*/ 5415280 w 5425440"/>
                      <a:gd name="connsiteY121" fmla="*/ 1361440 h 4937760"/>
                      <a:gd name="connsiteX122" fmla="*/ 5425440 w 5425440"/>
                      <a:gd name="connsiteY122" fmla="*/ 1300480 h 4937760"/>
                      <a:gd name="connsiteX123" fmla="*/ 5415280 w 5425440"/>
                      <a:gd name="connsiteY123" fmla="*/ 985520 h 4937760"/>
                      <a:gd name="connsiteX124" fmla="*/ 5384800 w 5425440"/>
                      <a:gd name="connsiteY124" fmla="*/ 944880 h 4937760"/>
                      <a:gd name="connsiteX125" fmla="*/ 5354320 w 5425440"/>
                      <a:gd name="connsiteY125" fmla="*/ 873760 h 4937760"/>
                      <a:gd name="connsiteX126" fmla="*/ 5283200 w 5425440"/>
                      <a:gd name="connsiteY126" fmla="*/ 792480 h 4937760"/>
                      <a:gd name="connsiteX127" fmla="*/ 5273040 w 5425440"/>
                      <a:gd name="connsiteY127" fmla="*/ 762000 h 4937760"/>
                      <a:gd name="connsiteX128" fmla="*/ 5161280 w 5425440"/>
                      <a:gd name="connsiteY128" fmla="*/ 660400 h 4937760"/>
                      <a:gd name="connsiteX129" fmla="*/ 5069840 w 5425440"/>
                      <a:gd name="connsiteY129" fmla="*/ 599440 h 4937760"/>
                      <a:gd name="connsiteX130" fmla="*/ 4998720 w 5425440"/>
                      <a:gd name="connsiteY130" fmla="*/ 568960 h 4937760"/>
                      <a:gd name="connsiteX131" fmla="*/ 4958080 w 5425440"/>
                      <a:gd name="connsiteY131" fmla="*/ 548640 h 4937760"/>
                      <a:gd name="connsiteX132" fmla="*/ 4917440 w 5425440"/>
                      <a:gd name="connsiteY132" fmla="*/ 538480 h 4937760"/>
                      <a:gd name="connsiteX133" fmla="*/ 4876800 w 5425440"/>
                      <a:gd name="connsiteY133" fmla="*/ 518160 h 4937760"/>
                      <a:gd name="connsiteX134" fmla="*/ 4836160 w 5425440"/>
                      <a:gd name="connsiteY134" fmla="*/ 508000 h 4937760"/>
                      <a:gd name="connsiteX135" fmla="*/ 4744720 w 5425440"/>
                      <a:gd name="connsiteY135" fmla="*/ 467360 h 4937760"/>
                      <a:gd name="connsiteX136" fmla="*/ 4643120 w 5425440"/>
                      <a:gd name="connsiteY136" fmla="*/ 447040 h 4937760"/>
                      <a:gd name="connsiteX137" fmla="*/ 4500880 w 5425440"/>
                      <a:gd name="connsiteY137" fmla="*/ 406400 h 4937760"/>
                      <a:gd name="connsiteX138" fmla="*/ 4409440 w 5425440"/>
                      <a:gd name="connsiteY138" fmla="*/ 375920 h 4937760"/>
                      <a:gd name="connsiteX139" fmla="*/ 4297680 w 5425440"/>
                      <a:gd name="connsiteY139" fmla="*/ 355600 h 4937760"/>
                      <a:gd name="connsiteX140" fmla="*/ 4236720 w 5425440"/>
                      <a:gd name="connsiteY140" fmla="*/ 345440 h 4937760"/>
                      <a:gd name="connsiteX141" fmla="*/ 4196080 w 5425440"/>
                      <a:gd name="connsiteY141" fmla="*/ 335280 h 4937760"/>
                      <a:gd name="connsiteX142" fmla="*/ 4104640 w 5425440"/>
                      <a:gd name="connsiteY142" fmla="*/ 304800 h 4937760"/>
                      <a:gd name="connsiteX143" fmla="*/ 3972560 w 5425440"/>
                      <a:gd name="connsiteY143" fmla="*/ 284480 h 4937760"/>
                      <a:gd name="connsiteX144" fmla="*/ 3931920 w 5425440"/>
                      <a:gd name="connsiteY144" fmla="*/ 274320 h 4937760"/>
                      <a:gd name="connsiteX145" fmla="*/ 3901440 w 5425440"/>
                      <a:gd name="connsiteY145" fmla="*/ 264160 h 4937760"/>
                      <a:gd name="connsiteX146" fmla="*/ 3759200 w 5425440"/>
                      <a:gd name="connsiteY146" fmla="*/ 243840 h 4937760"/>
                      <a:gd name="connsiteX147" fmla="*/ 3718560 w 5425440"/>
                      <a:gd name="connsiteY147" fmla="*/ 233680 h 4937760"/>
                      <a:gd name="connsiteX148" fmla="*/ 3667760 w 5425440"/>
                      <a:gd name="connsiteY148" fmla="*/ 223520 h 4937760"/>
                      <a:gd name="connsiteX149" fmla="*/ 3576320 w 5425440"/>
                      <a:gd name="connsiteY149" fmla="*/ 203200 h 4937760"/>
                      <a:gd name="connsiteX150" fmla="*/ 3495040 w 5425440"/>
                      <a:gd name="connsiteY150" fmla="*/ 193040 h 4937760"/>
                      <a:gd name="connsiteX151" fmla="*/ 3312160 w 5425440"/>
                      <a:gd name="connsiteY151" fmla="*/ 172720 h 4937760"/>
                      <a:gd name="connsiteX152" fmla="*/ 3180080 w 5425440"/>
                      <a:gd name="connsiteY152" fmla="*/ 142240 h 4937760"/>
                      <a:gd name="connsiteX153" fmla="*/ 3088640 w 5425440"/>
                      <a:gd name="connsiteY153" fmla="*/ 132080 h 4937760"/>
                      <a:gd name="connsiteX154" fmla="*/ 2997200 w 5425440"/>
                      <a:gd name="connsiteY154" fmla="*/ 101600 h 4937760"/>
                      <a:gd name="connsiteX155" fmla="*/ 2895600 w 5425440"/>
                      <a:gd name="connsiteY155" fmla="*/ 91440 h 4937760"/>
                      <a:gd name="connsiteX156" fmla="*/ 2824480 w 5425440"/>
                      <a:gd name="connsiteY156" fmla="*/ 81280 h 4937760"/>
                      <a:gd name="connsiteX157" fmla="*/ 2722880 w 5425440"/>
                      <a:gd name="connsiteY157" fmla="*/ 71120 h 4937760"/>
                      <a:gd name="connsiteX158" fmla="*/ 2672080 w 5425440"/>
                      <a:gd name="connsiteY158" fmla="*/ 60960 h 4937760"/>
                      <a:gd name="connsiteX159" fmla="*/ 2600960 w 5425440"/>
                      <a:gd name="connsiteY159" fmla="*/ 40640 h 4937760"/>
                      <a:gd name="connsiteX160" fmla="*/ 2458720 w 5425440"/>
                      <a:gd name="connsiteY160" fmla="*/ 30480 h 4937760"/>
                      <a:gd name="connsiteX161" fmla="*/ 2397760 w 5425440"/>
                      <a:gd name="connsiteY161" fmla="*/ 20320 h 4937760"/>
                      <a:gd name="connsiteX162" fmla="*/ 2082800 w 5425440"/>
                      <a:gd name="connsiteY162" fmla="*/ 0 h 4937760"/>
                      <a:gd name="connsiteX163" fmla="*/ 934720 w 5425440"/>
                      <a:gd name="connsiteY163" fmla="*/ 10160 h 4937760"/>
                      <a:gd name="connsiteX164" fmla="*/ 843280 w 5425440"/>
                      <a:gd name="connsiteY164" fmla="*/ 20320 h 4937760"/>
                      <a:gd name="connsiteX165" fmla="*/ 762000 w 5425440"/>
                      <a:gd name="connsiteY165" fmla="*/ 40640 h 4937760"/>
                      <a:gd name="connsiteX166" fmla="*/ 711200 w 5425440"/>
                      <a:gd name="connsiteY166" fmla="*/ 50800 h 4937760"/>
                      <a:gd name="connsiteX167" fmla="*/ 640080 w 5425440"/>
                      <a:gd name="connsiteY167" fmla="*/ 81280 h 4937760"/>
                      <a:gd name="connsiteX168" fmla="*/ 579120 w 5425440"/>
                      <a:gd name="connsiteY168" fmla="*/ 121920 h 4937760"/>
                      <a:gd name="connsiteX169" fmla="*/ 538480 w 5425440"/>
                      <a:gd name="connsiteY169" fmla="*/ 142240 h 4937760"/>
                      <a:gd name="connsiteX170" fmla="*/ 477520 w 5425440"/>
                      <a:gd name="connsiteY170" fmla="*/ 182880 h 4937760"/>
                      <a:gd name="connsiteX171" fmla="*/ 406400 w 5425440"/>
                      <a:gd name="connsiteY171" fmla="*/ 233680 h 4937760"/>
                      <a:gd name="connsiteX172" fmla="*/ 345440 w 5425440"/>
                      <a:gd name="connsiteY172" fmla="*/ 294640 h 4937760"/>
                      <a:gd name="connsiteX173" fmla="*/ 314960 w 5425440"/>
                      <a:gd name="connsiteY173" fmla="*/ 325120 h 4937760"/>
                      <a:gd name="connsiteX174" fmla="*/ 213360 w 5425440"/>
                      <a:gd name="connsiteY174" fmla="*/ 457200 h 4937760"/>
                      <a:gd name="connsiteX175" fmla="*/ 203200 w 5425440"/>
                      <a:gd name="connsiteY175" fmla="*/ 487680 h 4937760"/>
                      <a:gd name="connsiteX176" fmla="*/ 132080 w 5425440"/>
                      <a:gd name="connsiteY176" fmla="*/ 589280 h 4937760"/>
                      <a:gd name="connsiteX177" fmla="*/ 121920 w 5425440"/>
                      <a:gd name="connsiteY177" fmla="*/ 619760 h 4937760"/>
                      <a:gd name="connsiteX178" fmla="*/ 81280 w 5425440"/>
                      <a:gd name="connsiteY178" fmla="*/ 721360 h 4937760"/>
                      <a:gd name="connsiteX179" fmla="*/ 60960 w 5425440"/>
                      <a:gd name="connsiteY179" fmla="*/ 762000 h 4937760"/>
                      <a:gd name="connsiteX180" fmla="*/ 30480 w 5425440"/>
                      <a:gd name="connsiteY180" fmla="*/ 904240 h 4937760"/>
                      <a:gd name="connsiteX181" fmla="*/ 20320 w 5425440"/>
                      <a:gd name="connsiteY181" fmla="*/ 934720 h 4937760"/>
                      <a:gd name="connsiteX182" fmla="*/ 0 w 5425440"/>
                      <a:gd name="connsiteY182" fmla="*/ 1117600 h 4937760"/>
                      <a:gd name="connsiteX183" fmla="*/ 10160 w 5425440"/>
                      <a:gd name="connsiteY183" fmla="*/ 1686560 h 4937760"/>
                      <a:gd name="connsiteX184" fmla="*/ 30480 w 5425440"/>
                      <a:gd name="connsiteY184" fmla="*/ 1808480 h 4937760"/>
                      <a:gd name="connsiteX185" fmla="*/ 40640 w 5425440"/>
                      <a:gd name="connsiteY185" fmla="*/ 1899920 h 4937760"/>
                      <a:gd name="connsiteX186" fmla="*/ 60960 w 5425440"/>
                      <a:gd name="connsiteY186" fmla="*/ 1960880 h 4937760"/>
                      <a:gd name="connsiteX187" fmla="*/ 111760 w 5425440"/>
                      <a:gd name="connsiteY187" fmla="*/ 2032000 h 4937760"/>
                      <a:gd name="connsiteX188" fmla="*/ 162560 w 5425440"/>
                      <a:gd name="connsiteY188" fmla="*/ 2072640 h 4937760"/>
                      <a:gd name="connsiteX189" fmla="*/ 193040 w 5425440"/>
                      <a:gd name="connsiteY189" fmla="*/ 2143760 h 4937760"/>
                      <a:gd name="connsiteX190" fmla="*/ 233680 w 5425440"/>
                      <a:gd name="connsiteY190" fmla="*/ 2143760 h 4937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</a:cxnLst>
                    <a:rect l="l" t="t" r="r" b="b"/>
                    <a:pathLst>
                      <a:path w="5425440" h="4937760">
                        <a:moveTo>
                          <a:pt x="233680" y="2143760"/>
                        </a:moveTo>
                        <a:cubicBezTo>
                          <a:pt x="238760" y="2153920"/>
                          <a:pt x="227989" y="2184610"/>
                          <a:pt x="223520" y="2204720"/>
                        </a:cubicBezTo>
                        <a:cubicBezTo>
                          <a:pt x="221197" y="2215175"/>
                          <a:pt x="215683" y="2224745"/>
                          <a:pt x="213360" y="2235200"/>
                        </a:cubicBezTo>
                        <a:cubicBezTo>
                          <a:pt x="208891" y="2255310"/>
                          <a:pt x="208196" y="2276175"/>
                          <a:pt x="203200" y="2296160"/>
                        </a:cubicBezTo>
                        <a:cubicBezTo>
                          <a:pt x="198005" y="2316940"/>
                          <a:pt x="189653" y="2336800"/>
                          <a:pt x="182880" y="2357120"/>
                        </a:cubicBezTo>
                        <a:lnTo>
                          <a:pt x="172720" y="2387600"/>
                        </a:lnTo>
                        <a:cubicBezTo>
                          <a:pt x="169333" y="2411307"/>
                          <a:pt x="167256" y="2435238"/>
                          <a:pt x="162560" y="2458720"/>
                        </a:cubicBezTo>
                        <a:cubicBezTo>
                          <a:pt x="160460" y="2469222"/>
                          <a:pt x="154500" y="2478698"/>
                          <a:pt x="152400" y="2489200"/>
                        </a:cubicBezTo>
                        <a:cubicBezTo>
                          <a:pt x="147704" y="2512682"/>
                          <a:pt x="145405" y="2536583"/>
                          <a:pt x="142240" y="2560320"/>
                        </a:cubicBezTo>
                        <a:cubicBezTo>
                          <a:pt x="138631" y="2587385"/>
                          <a:pt x="135270" y="2614483"/>
                          <a:pt x="132080" y="2641600"/>
                        </a:cubicBezTo>
                        <a:cubicBezTo>
                          <a:pt x="128497" y="2672058"/>
                          <a:pt x="125973" y="2702641"/>
                          <a:pt x="121920" y="2733040"/>
                        </a:cubicBezTo>
                        <a:cubicBezTo>
                          <a:pt x="119197" y="2753460"/>
                          <a:pt x="115147" y="2773680"/>
                          <a:pt x="111760" y="2794000"/>
                        </a:cubicBezTo>
                        <a:cubicBezTo>
                          <a:pt x="115147" y="3024293"/>
                          <a:pt x="115525" y="3254651"/>
                          <a:pt x="121920" y="3484880"/>
                        </a:cubicBezTo>
                        <a:cubicBezTo>
                          <a:pt x="122308" y="3498838"/>
                          <a:pt x="129342" y="3511828"/>
                          <a:pt x="132080" y="3525520"/>
                        </a:cubicBezTo>
                        <a:cubicBezTo>
                          <a:pt x="136120" y="3545720"/>
                          <a:pt x="138200" y="3566280"/>
                          <a:pt x="142240" y="3586480"/>
                        </a:cubicBezTo>
                        <a:cubicBezTo>
                          <a:pt x="144978" y="3600172"/>
                          <a:pt x="149662" y="3613428"/>
                          <a:pt x="152400" y="3627120"/>
                        </a:cubicBezTo>
                        <a:cubicBezTo>
                          <a:pt x="172041" y="3725327"/>
                          <a:pt x="153201" y="3651848"/>
                          <a:pt x="172720" y="3759200"/>
                        </a:cubicBezTo>
                        <a:cubicBezTo>
                          <a:pt x="185390" y="3828883"/>
                          <a:pt x="178532" y="3772287"/>
                          <a:pt x="193040" y="3830320"/>
                        </a:cubicBezTo>
                        <a:cubicBezTo>
                          <a:pt x="197228" y="3847073"/>
                          <a:pt x="199012" y="3864367"/>
                          <a:pt x="203200" y="3881120"/>
                        </a:cubicBezTo>
                        <a:cubicBezTo>
                          <a:pt x="205797" y="3891510"/>
                          <a:pt x="210418" y="3901302"/>
                          <a:pt x="213360" y="3911600"/>
                        </a:cubicBezTo>
                        <a:cubicBezTo>
                          <a:pt x="220725" y="3937379"/>
                          <a:pt x="223240" y="3958360"/>
                          <a:pt x="233680" y="3982720"/>
                        </a:cubicBezTo>
                        <a:cubicBezTo>
                          <a:pt x="287117" y="4107405"/>
                          <a:pt x="223302" y="3951804"/>
                          <a:pt x="274320" y="4053840"/>
                        </a:cubicBezTo>
                        <a:cubicBezTo>
                          <a:pt x="279109" y="4063419"/>
                          <a:pt x="278384" y="4075515"/>
                          <a:pt x="284480" y="4084320"/>
                        </a:cubicBezTo>
                        <a:cubicBezTo>
                          <a:pt x="309167" y="4119979"/>
                          <a:pt x="338667" y="4152053"/>
                          <a:pt x="365760" y="4185920"/>
                        </a:cubicBezTo>
                        <a:cubicBezTo>
                          <a:pt x="379307" y="4202853"/>
                          <a:pt x="394371" y="4218677"/>
                          <a:pt x="406400" y="4236720"/>
                        </a:cubicBezTo>
                        <a:cubicBezTo>
                          <a:pt x="413173" y="4246880"/>
                          <a:pt x="418903" y="4257819"/>
                          <a:pt x="426720" y="4267200"/>
                        </a:cubicBezTo>
                        <a:cubicBezTo>
                          <a:pt x="467814" y="4316512"/>
                          <a:pt x="453104" y="4283424"/>
                          <a:pt x="508000" y="4338320"/>
                        </a:cubicBezTo>
                        <a:cubicBezTo>
                          <a:pt x="516634" y="4346954"/>
                          <a:pt x="519686" y="4360166"/>
                          <a:pt x="528320" y="4368800"/>
                        </a:cubicBezTo>
                        <a:cubicBezTo>
                          <a:pt x="536954" y="4377434"/>
                          <a:pt x="550166" y="4380486"/>
                          <a:pt x="558800" y="4389120"/>
                        </a:cubicBezTo>
                        <a:cubicBezTo>
                          <a:pt x="634413" y="4464733"/>
                          <a:pt x="547928" y="4402192"/>
                          <a:pt x="619760" y="4450080"/>
                        </a:cubicBezTo>
                        <a:cubicBezTo>
                          <a:pt x="623147" y="4460240"/>
                          <a:pt x="623230" y="4472197"/>
                          <a:pt x="629920" y="4480560"/>
                        </a:cubicBezTo>
                        <a:cubicBezTo>
                          <a:pt x="637548" y="4490095"/>
                          <a:pt x="651129" y="4492933"/>
                          <a:pt x="660400" y="4500880"/>
                        </a:cubicBezTo>
                        <a:cubicBezTo>
                          <a:pt x="674946" y="4513348"/>
                          <a:pt x="686494" y="4529052"/>
                          <a:pt x="701040" y="4541520"/>
                        </a:cubicBezTo>
                        <a:cubicBezTo>
                          <a:pt x="710311" y="4549467"/>
                          <a:pt x="721751" y="4554514"/>
                          <a:pt x="731520" y="4561840"/>
                        </a:cubicBezTo>
                        <a:cubicBezTo>
                          <a:pt x="748868" y="4574851"/>
                          <a:pt x="764782" y="4589725"/>
                          <a:pt x="782320" y="4602480"/>
                        </a:cubicBezTo>
                        <a:cubicBezTo>
                          <a:pt x="802071" y="4616844"/>
                          <a:pt x="823743" y="4628467"/>
                          <a:pt x="843280" y="4643120"/>
                        </a:cubicBezTo>
                        <a:cubicBezTo>
                          <a:pt x="852484" y="4650023"/>
                          <a:pt x="899544" y="4686492"/>
                          <a:pt x="914400" y="4693920"/>
                        </a:cubicBezTo>
                        <a:cubicBezTo>
                          <a:pt x="923979" y="4698709"/>
                          <a:pt x="935036" y="4699861"/>
                          <a:pt x="944880" y="4704080"/>
                        </a:cubicBezTo>
                        <a:cubicBezTo>
                          <a:pt x="958801" y="4710046"/>
                          <a:pt x="972370" y="4716886"/>
                          <a:pt x="985520" y="4724400"/>
                        </a:cubicBezTo>
                        <a:cubicBezTo>
                          <a:pt x="1040667" y="4755913"/>
                          <a:pt x="990597" y="4736252"/>
                          <a:pt x="1046480" y="4754880"/>
                        </a:cubicBezTo>
                        <a:cubicBezTo>
                          <a:pt x="1060027" y="4765040"/>
                          <a:pt x="1071974" y="4777787"/>
                          <a:pt x="1087120" y="4785360"/>
                        </a:cubicBezTo>
                        <a:cubicBezTo>
                          <a:pt x="1111856" y="4797728"/>
                          <a:pt x="1159552" y="4808548"/>
                          <a:pt x="1188720" y="4815840"/>
                        </a:cubicBezTo>
                        <a:cubicBezTo>
                          <a:pt x="1198880" y="4822613"/>
                          <a:pt x="1208278" y="4830699"/>
                          <a:pt x="1219200" y="4836160"/>
                        </a:cubicBezTo>
                        <a:cubicBezTo>
                          <a:pt x="1235440" y="4844280"/>
                          <a:pt x="1275129" y="4852140"/>
                          <a:pt x="1290320" y="4856480"/>
                        </a:cubicBezTo>
                        <a:cubicBezTo>
                          <a:pt x="1300618" y="4859422"/>
                          <a:pt x="1310468" y="4863822"/>
                          <a:pt x="1320800" y="4866640"/>
                        </a:cubicBezTo>
                        <a:cubicBezTo>
                          <a:pt x="1347743" y="4873988"/>
                          <a:pt x="1374987" y="4880187"/>
                          <a:pt x="1402080" y="4886960"/>
                        </a:cubicBezTo>
                        <a:cubicBezTo>
                          <a:pt x="1415627" y="4890347"/>
                          <a:pt x="1429473" y="4892704"/>
                          <a:pt x="1442720" y="4897120"/>
                        </a:cubicBezTo>
                        <a:cubicBezTo>
                          <a:pt x="1464432" y="4904357"/>
                          <a:pt x="1491514" y="4914251"/>
                          <a:pt x="1513840" y="4917440"/>
                        </a:cubicBezTo>
                        <a:cubicBezTo>
                          <a:pt x="1547534" y="4922253"/>
                          <a:pt x="1581667" y="4923378"/>
                          <a:pt x="1615440" y="4927600"/>
                        </a:cubicBezTo>
                        <a:cubicBezTo>
                          <a:pt x="1635881" y="4930155"/>
                          <a:pt x="1656080" y="4934373"/>
                          <a:pt x="1676400" y="4937760"/>
                        </a:cubicBezTo>
                        <a:cubicBezTo>
                          <a:pt x="1903307" y="4934373"/>
                          <a:pt x="2130379" y="4936918"/>
                          <a:pt x="2357120" y="4927600"/>
                        </a:cubicBezTo>
                        <a:cubicBezTo>
                          <a:pt x="2378521" y="4926721"/>
                          <a:pt x="2397300" y="4912475"/>
                          <a:pt x="2418080" y="4907280"/>
                        </a:cubicBezTo>
                        <a:cubicBezTo>
                          <a:pt x="2431627" y="4903893"/>
                          <a:pt x="2445089" y="4900149"/>
                          <a:pt x="2458720" y="4897120"/>
                        </a:cubicBezTo>
                        <a:cubicBezTo>
                          <a:pt x="2482878" y="4891752"/>
                          <a:pt x="2525382" y="4885059"/>
                          <a:pt x="2550160" y="4876800"/>
                        </a:cubicBezTo>
                        <a:cubicBezTo>
                          <a:pt x="2567462" y="4871033"/>
                          <a:pt x="2583883" y="4862884"/>
                          <a:pt x="2600960" y="4856480"/>
                        </a:cubicBezTo>
                        <a:cubicBezTo>
                          <a:pt x="2623094" y="4848180"/>
                          <a:pt x="2649205" y="4840735"/>
                          <a:pt x="2672080" y="4836160"/>
                        </a:cubicBezTo>
                        <a:cubicBezTo>
                          <a:pt x="2692280" y="4832120"/>
                          <a:pt x="2713055" y="4830996"/>
                          <a:pt x="2733040" y="4826000"/>
                        </a:cubicBezTo>
                        <a:cubicBezTo>
                          <a:pt x="2753820" y="4820805"/>
                          <a:pt x="2773680" y="4812453"/>
                          <a:pt x="2794000" y="4805680"/>
                        </a:cubicBezTo>
                        <a:lnTo>
                          <a:pt x="2824480" y="4795520"/>
                        </a:lnTo>
                        <a:cubicBezTo>
                          <a:pt x="2834640" y="4792133"/>
                          <a:pt x="2846049" y="4791301"/>
                          <a:pt x="2854960" y="4785360"/>
                        </a:cubicBezTo>
                        <a:lnTo>
                          <a:pt x="2915920" y="4744720"/>
                        </a:lnTo>
                        <a:cubicBezTo>
                          <a:pt x="2926080" y="4737947"/>
                          <a:pt x="2936631" y="4731726"/>
                          <a:pt x="2946400" y="4724400"/>
                        </a:cubicBezTo>
                        <a:cubicBezTo>
                          <a:pt x="2959947" y="4714240"/>
                          <a:pt x="2973168" y="4703631"/>
                          <a:pt x="2987040" y="4693920"/>
                        </a:cubicBezTo>
                        <a:cubicBezTo>
                          <a:pt x="3007047" y="4679915"/>
                          <a:pt x="3028463" y="4667933"/>
                          <a:pt x="3048000" y="4653280"/>
                        </a:cubicBezTo>
                        <a:cubicBezTo>
                          <a:pt x="3098409" y="4615474"/>
                          <a:pt x="3074551" y="4632193"/>
                          <a:pt x="3119120" y="4602480"/>
                        </a:cubicBezTo>
                        <a:cubicBezTo>
                          <a:pt x="3137748" y="4546597"/>
                          <a:pt x="3118087" y="4596667"/>
                          <a:pt x="3149600" y="4541520"/>
                        </a:cubicBezTo>
                        <a:cubicBezTo>
                          <a:pt x="3157114" y="4528370"/>
                          <a:pt x="3161117" y="4513205"/>
                          <a:pt x="3169920" y="4500880"/>
                        </a:cubicBezTo>
                        <a:cubicBezTo>
                          <a:pt x="3178271" y="4489188"/>
                          <a:pt x="3190240" y="4480560"/>
                          <a:pt x="3200400" y="4470400"/>
                        </a:cubicBezTo>
                        <a:cubicBezTo>
                          <a:pt x="3223695" y="4400514"/>
                          <a:pt x="3191832" y="4485393"/>
                          <a:pt x="3241040" y="4399280"/>
                        </a:cubicBezTo>
                        <a:cubicBezTo>
                          <a:pt x="3252338" y="4379509"/>
                          <a:pt x="3252876" y="4347955"/>
                          <a:pt x="3261360" y="4328160"/>
                        </a:cubicBezTo>
                        <a:cubicBezTo>
                          <a:pt x="3266170" y="4316937"/>
                          <a:pt x="3276219" y="4308602"/>
                          <a:pt x="3281680" y="4297680"/>
                        </a:cubicBezTo>
                        <a:cubicBezTo>
                          <a:pt x="3286469" y="4288101"/>
                          <a:pt x="3287621" y="4277044"/>
                          <a:pt x="3291840" y="4267200"/>
                        </a:cubicBezTo>
                        <a:cubicBezTo>
                          <a:pt x="3297806" y="4253279"/>
                          <a:pt x="3305387" y="4240107"/>
                          <a:pt x="3312160" y="4226560"/>
                        </a:cubicBezTo>
                        <a:cubicBezTo>
                          <a:pt x="3315547" y="4209627"/>
                          <a:pt x="3319694" y="4192828"/>
                          <a:pt x="3322320" y="4175760"/>
                        </a:cubicBezTo>
                        <a:cubicBezTo>
                          <a:pt x="3332191" y="4111601"/>
                          <a:pt x="3328663" y="4099588"/>
                          <a:pt x="3342640" y="4043680"/>
                        </a:cubicBezTo>
                        <a:cubicBezTo>
                          <a:pt x="3354719" y="3995364"/>
                          <a:pt x="3353458" y="4029573"/>
                          <a:pt x="3362960" y="3972560"/>
                        </a:cubicBezTo>
                        <a:cubicBezTo>
                          <a:pt x="3374188" y="3905191"/>
                          <a:pt x="3376812" y="3837273"/>
                          <a:pt x="3383280" y="3769360"/>
                        </a:cubicBezTo>
                        <a:cubicBezTo>
                          <a:pt x="3386188" y="3738831"/>
                          <a:pt x="3390230" y="3708419"/>
                          <a:pt x="3393440" y="3677920"/>
                        </a:cubicBezTo>
                        <a:cubicBezTo>
                          <a:pt x="3397003" y="3644071"/>
                          <a:pt x="3401086" y="3610263"/>
                          <a:pt x="3403600" y="3576320"/>
                        </a:cubicBezTo>
                        <a:cubicBezTo>
                          <a:pt x="3407860" y="3518805"/>
                          <a:pt x="3405968" y="3460744"/>
                          <a:pt x="3413760" y="3403600"/>
                        </a:cubicBezTo>
                        <a:cubicBezTo>
                          <a:pt x="3416224" y="3385529"/>
                          <a:pt x="3427307" y="3369733"/>
                          <a:pt x="3434080" y="3352800"/>
                        </a:cubicBezTo>
                        <a:cubicBezTo>
                          <a:pt x="3457111" y="3214611"/>
                          <a:pt x="3427848" y="3363412"/>
                          <a:pt x="3464560" y="3241040"/>
                        </a:cubicBezTo>
                        <a:cubicBezTo>
                          <a:pt x="3494877" y="3139983"/>
                          <a:pt x="3458061" y="3231278"/>
                          <a:pt x="3484880" y="3159760"/>
                        </a:cubicBezTo>
                        <a:cubicBezTo>
                          <a:pt x="3491284" y="3142683"/>
                          <a:pt x="3499959" y="3126429"/>
                          <a:pt x="3505200" y="3108960"/>
                        </a:cubicBezTo>
                        <a:cubicBezTo>
                          <a:pt x="3517711" y="3067258"/>
                          <a:pt x="3509744" y="3062387"/>
                          <a:pt x="3525520" y="3027680"/>
                        </a:cubicBezTo>
                        <a:cubicBezTo>
                          <a:pt x="3538055" y="3000104"/>
                          <a:pt x="3554910" y="2974525"/>
                          <a:pt x="3566160" y="2946400"/>
                        </a:cubicBezTo>
                        <a:cubicBezTo>
                          <a:pt x="3572933" y="2929467"/>
                          <a:pt x="3578324" y="2911912"/>
                          <a:pt x="3586480" y="2895600"/>
                        </a:cubicBezTo>
                        <a:cubicBezTo>
                          <a:pt x="3591941" y="2884678"/>
                          <a:pt x="3600742" y="2875722"/>
                          <a:pt x="3606800" y="2865120"/>
                        </a:cubicBezTo>
                        <a:cubicBezTo>
                          <a:pt x="3633298" y="2818749"/>
                          <a:pt x="3619592" y="2826071"/>
                          <a:pt x="3657600" y="2783840"/>
                        </a:cubicBezTo>
                        <a:cubicBezTo>
                          <a:pt x="3743041" y="2688905"/>
                          <a:pt x="3688520" y="2753018"/>
                          <a:pt x="3779520" y="2682240"/>
                        </a:cubicBezTo>
                        <a:cubicBezTo>
                          <a:pt x="3836599" y="2637845"/>
                          <a:pt x="3782187" y="2661031"/>
                          <a:pt x="3840480" y="2641600"/>
                        </a:cubicBezTo>
                        <a:cubicBezTo>
                          <a:pt x="3867573" y="2621280"/>
                          <a:pt x="3891469" y="2595786"/>
                          <a:pt x="3921760" y="2580640"/>
                        </a:cubicBezTo>
                        <a:lnTo>
                          <a:pt x="4003040" y="2540000"/>
                        </a:lnTo>
                        <a:cubicBezTo>
                          <a:pt x="4022198" y="2530421"/>
                          <a:pt x="4044501" y="2528543"/>
                          <a:pt x="4064000" y="2519680"/>
                        </a:cubicBezTo>
                        <a:cubicBezTo>
                          <a:pt x="4081977" y="2511508"/>
                          <a:pt x="4097538" y="2498790"/>
                          <a:pt x="4114800" y="2489200"/>
                        </a:cubicBezTo>
                        <a:cubicBezTo>
                          <a:pt x="4128040" y="2481845"/>
                          <a:pt x="4142200" y="2476235"/>
                          <a:pt x="4155440" y="2468880"/>
                        </a:cubicBezTo>
                        <a:cubicBezTo>
                          <a:pt x="4172702" y="2459290"/>
                          <a:pt x="4187905" y="2445734"/>
                          <a:pt x="4206240" y="2438400"/>
                        </a:cubicBezTo>
                        <a:cubicBezTo>
                          <a:pt x="4255958" y="2418513"/>
                          <a:pt x="4308661" y="2406823"/>
                          <a:pt x="4358640" y="2387600"/>
                        </a:cubicBezTo>
                        <a:cubicBezTo>
                          <a:pt x="4396834" y="2372910"/>
                          <a:pt x="4432261" y="2351632"/>
                          <a:pt x="4470400" y="2336800"/>
                        </a:cubicBezTo>
                        <a:cubicBezTo>
                          <a:pt x="4520932" y="2317149"/>
                          <a:pt x="4536865" y="2319909"/>
                          <a:pt x="4582160" y="2306320"/>
                        </a:cubicBezTo>
                        <a:cubicBezTo>
                          <a:pt x="4602676" y="2300165"/>
                          <a:pt x="4623962" y="2295579"/>
                          <a:pt x="4643120" y="2286000"/>
                        </a:cubicBezTo>
                        <a:cubicBezTo>
                          <a:pt x="4682807" y="2266157"/>
                          <a:pt x="4680732" y="2269294"/>
                          <a:pt x="4714240" y="2245360"/>
                        </a:cubicBezTo>
                        <a:cubicBezTo>
                          <a:pt x="4728019" y="2235518"/>
                          <a:pt x="4740521" y="2223855"/>
                          <a:pt x="4754880" y="2214880"/>
                        </a:cubicBezTo>
                        <a:cubicBezTo>
                          <a:pt x="4767723" y="2206853"/>
                          <a:pt x="4782677" y="2202587"/>
                          <a:pt x="4795520" y="2194560"/>
                        </a:cubicBezTo>
                        <a:cubicBezTo>
                          <a:pt x="4809879" y="2185585"/>
                          <a:pt x="4822381" y="2173922"/>
                          <a:pt x="4836160" y="2164080"/>
                        </a:cubicBezTo>
                        <a:cubicBezTo>
                          <a:pt x="4846096" y="2156983"/>
                          <a:pt x="4857369" y="2151707"/>
                          <a:pt x="4866640" y="2143760"/>
                        </a:cubicBezTo>
                        <a:cubicBezTo>
                          <a:pt x="4881186" y="2131292"/>
                          <a:pt x="4892862" y="2115736"/>
                          <a:pt x="4907280" y="2103120"/>
                        </a:cubicBezTo>
                        <a:cubicBezTo>
                          <a:pt x="4920024" y="2091969"/>
                          <a:pt x="4935176" y="2083791"/>
                          <a:pt x="4947920" y="2072640"/>
                        </a:cubicBezTo>
                        <a:cubicBezTo>
                          <a:pt x="5074557" y="1961832"/>
                          <a:pt x="4911637" y="2098763"/>
                          <a:pt x="5019040" y="1991360"/>
                        </a:cubicBezTo>
                        <a:cubicBezTo>
                          <a:pt x="5031014" y="1979386"/>
                          <a:pt x="5046133" y="1971040"/>
                          <a:pt x="5059680" y="1960880"/>
                        </a:cubicBezTo>
                        <a:cubicBezTo>
                          <a:pt x="5115371" y="1849498"/>
                          <a:pt x="5041831" y="1985869"/>
                          <a:pt x="5110480" y="1889760"/>
                        </a:cubicBezTo>
                        <a:cubicBezTo>
                          <a:pt x="5119283" y="1877435"/>
                          <a:pt x="5121997" y="1861445"/>
                          <a:pt x="5130800" y="1849120"/>
                        </a:cubicBezTo>
                        <a:cubicBezTo>
                          <a:pt x="5139151" y="1837428"/>
                          <a:pt x="5152659" y="1830135"/>
                          <a:pt x="5161280" y="1818640"/>
                        </a:cubicBezTo>
                        <a:cubicBezTo>
                          <a:pt x="5173128" y="1802842"/>
                          <a:pt x="5180806" y="1784271"/>
                          <a:pt x="5191760" y="1767840"/>
                        </a:cubicBezTo>
                        <a:cubicBezTo>
                          <a:pt x="5201153" y="1753751"/>
                          <a:pt x="5213265" y="1741559"/>
                          <a:pt x="5222240" y="1727200"/>
                        </a:cubicBezTo>
                        <a:cubicBezTo>
                          <a:pt x="5278642" y="1636956"/>
                          <a:pt x="5199237" y="1741193"/>
                          <a:pt x="5273040" y="1635760"/>
                        </a:cubicBezTo>
                        <a:cubicBezTo>
                          <a:pt x="5285476" y="1617995"/>
                          <a:pt x="5300133" y="1601893"/>
                          <a:pt x="5313680" y="1584960"/>
                        </a:cubicBezTo>
                        <a:cubicBezTo>
                          <a:pt x="5317067" y="1574800"/>
                          <a:pt x="5319051" y="1564059"/>
                          <a:pt x="5323840" y="1554480"/>
                        </a:cubicBezTo>
                        <a:cubicBezTo>
                          <a:pt x="5329301" y="1543558"/>
                          <a:pt x="5338313" y="1534720"/>
                          <a:pt x="5344160" y="1524000"/>
                        </a:cubicBezTo>
                        <a:cubicBezTo>
                          <a:pt x="5358665" y="1497407"/>
                          <a:pt x="5371253" y="1469813"/>
                          <a:pt x="5384800" y="1442720"/>
                        </a:cubicBezTo>
                        <a:lnTo>
                          <a:pt x="5384800" y="1442720"/>
                        </a:lnTo>
                        <a:cubicBezTo>
                          <a:pt x="5388755" y="1432832"/>
                          <a:pt x="5411298" y="1379358"/>
                          <a:pt x="5415280" y="1361440"/>
                        </a:cubicBezTo>
                        <a:cubicBezTo>
                          <a:pt x="5419749" y="1341330"/>
                          <a:pt x="5422053" y="1320800"/>
                          <a:pt x="5425440" y="1300480"/>
                        </a:cubicBezTo>
                        <a:cubicBezTo>
                          <a:pt x="5422053" y="1195493"/>
                          <a:pt x="5427207" y="1089882"/>
                          <a:pt x="5415280" y="985520"/>
                        </a:cubicBezTo>
                        <a:cubicBezTo>
                          <a:pt x="5413357" y="968696"/>
                          <a:pt x="5393775" y="959239"/>
                          <a:pt x="5384800" y="944880"/>
                        </a:cubicBezTo>
                        <a:cubicBezTo>
                          <a:pt x="5283059" y="782094"/>
                          <a:pt x="5423456" y="998205"/>
                          <a:pt x="5354320" y="873760"/>
                        </a:cubicBezTo>
                        <a:cubicBezTo>
                          <a:pt x="5319457" y="811007"/>
                          <a:pt x="5327725" y="822163"/>
                          <a:pt x="5283200" y="792480"/>
                        </a:cubicBezTo>
                        <a:cubicBezTo>
                          <a:pt x="5279813" y="782320"/>
                          <a:pt x="5279730" y="770363"/>
                          <a:pt x="5273040" y="762000"/>
                        </a:cubicBezTo>
                        <a:cubicBezTo>
                          <a:pt x="5241012" y="721965"/>
                          <a:pt x="5202949" y="689248"/>
                          <a:pt x="5161280" y="660400"/>
                        </a:cubicBezTo>
                        <a:cubicBezTo>
                          <a:pt x="5131161" y="639548"/>
                          <a:pt x="5102605" y="615823"/>
                          <a:pt x="5069840" y="599440"/>
                        </a:cubicBezTo>
                        <a:cubicBezTo>
                          <a:pt x="4935054" y="532047"/>
                          <a:pt x="5103366" y="613808"/>
                          <a:pt x="4998720" y="568960"/>
                        </a:cubicBezTo>
                        <a:cubicBezTo>
                          <a:pt x="4984799" y="562994"/>
                          <a:pt x="4972261" y="553958"/>
                          <a:pt x="4958080" y="548640"/>
                        </a:cubicBezTo>
                        <a:cubicBezTo>
                          <a:pt x="4945005" y="543737"/>
                          <a:pt x="4930515" y="543383"/>
                          <a:pt x="4917440" y="538480"/>
                        </a:cubicBezTo>
                        <a:cubicBezTo>
                          <a:pt x="4903259" y="533162"/>
                          <a:pt x="4890981" y="523478"/>
                          <a:pt x="4876800" y="518160"/>
                        </a:cubicBezTo>
                        <a:cubicBezTo>
                          <a:pt x="4863725" y="513257"/>
                          <a:pt x="4849407" y="512416"/>
                          <a:pt x="4836160" y="508000"/>
                        </a:cubicBezTo>
                        <a:cubicBezTo>
                          <a:pt x="4669338" y="452393"/>
                          <a:pt x="4886345" y="520469"/>
                          <a:pt x="4744720" y="467360"/>
                        </a:cubicBezTo>
                        <a:cubicBezTo>
                          <a:pt x="4720470" y="458266"/>
                          <a:pt x="4664190" y="450552"/>
                          <a:pt x="4643120" y="447040"/>
                        </a:cubicBezTo>
                        <a:cubicBezTo>
                          <a:pt x="4544988" y="388161"/>
                          <a:pt x="4644613" y="438341"/>
                          <a:pt x="4500880" y="406400"/>
                        </a:cubicBezTo>
                        <a:cubicBezTo>
                          <a:pt x="4469516" y="399430"/>
                          <a:pt x="4441132" y="381202"/>
                          <a:pt x="4409440" y="375920"/>
                        </a:cubicBezTo>
                        <a:cubicBezTo>
                          <a:pt x="4229808" y="345981"/>
                          <a:pt x="4453881" y="384000"/>
                          <a:pt x="4297680" y="355600"/>
                        </a:cubicBezTo>
                        <a:cubicBezTo>
                          <a:pt x="4277412" y="351915"/>
                          <a:pt x="4256920" y="349480"/>
                          <a:pt x="4236720" y="345440"/>
                        </a:cubicBezTo>
                        <a:cubicBezTo>
                          <a:pt x="4223028" y="342702"/>
                          <a:pt x="4209426" y="339386"/>
                          <a:pt x="4196080" y="335280"/>
                        </a:cubicBezTo>
                        <a:cubicBezTo>
                          <a:pt x="4165372" y="325831"/>
                          <a:pt x="4136446" y="309344"/>
                          <a:pt x="4104640" y="304800"/>
                        </a:cubicBezTo>
                        <a:cubicBezTo>
                          <a:pt x="4070482" y="299920"/>
                          <a:pt x="4007802" y="291528"/>
                          <a:pt x="3972560" y="284480"/>
                        </a:cubicBezTo>
                        <a:cubicBezTo>
                          <a:pt x="3958868" y="281742"/>
                          <a:pt x="3945346" y="278156"/>
                          <a:pt x="3931920" y="274320"/>
                        </a:cubicBezTo>
                        <a:cubicBezTo>
                          <a:pt x="3921622" y="271378"/>
                          <a:pt x="3911977" y="266076"/>
                          <a:pt x="3901440" y="264160"/>
                        </a:cubicBezTo>
                        <a:cubicBezTo>
                          <a:pt x="3695415" y="226701"/>
                          <a:pt x="3925787" y="277157"/>
                          <a:pt x="3759200" y="243840"/>
                        </a:cubicBezTo>
                        <a:cubicBezTo>
                          <a:pt x="3745508" y="241102"/>
                          <a:pt x="3732191" y="236709"/>
                          <a:pt x="3718560" y="233680"/>
                        </a:cubicBezTo>
                        <a:cubicBezTo>
                          <a:pt x="3701703" y="229934"/>
                          <a:pt x="3684645" y="227138"/>
                          <a:pt x="3667760" y="223520"/>
                        </a:cubicBezTo>
                        <a:cubicBezTo>
                          <a:pt x="3637230" y="216978"/>
                          <a:pt x="3607068" y="208626"/>
                          <a:pt x="3576320" y="203200"/>
                        </a:cubicBezTo>
                        <a:cubicBezTo>
                          <a:pt x="3549431" y="198455"/>
                          <a:pt x="3522164" y="196170"/>
                          <a:pt x="3495040" y="193040"/>
                        </a:cubicBezTo>
                        <a:lnTo>
                          <a:pt x="3312160" y="172720"/>
                        </a:lnTo>
                        <a:cubicBezTo>
                          <a:pt x="3268133" y="162560"/>
                          <a:pt x="3224535" y="150323"/>
                          <a:pt x="3180080" y="142240"/>
                        </a:cubicBezTo>
                        <a:cubicBezTo>
                          <a:pt x="3149907" y="136754"/>
                          <a:pt x="3118577" y="138733"/>
                          <a:pt x="3088640" y="132080"/>
                        </a:cubicBezTo>
                        <a:cubicBezTo>
                          <a:pt x="3057276" y="125110"/>
                          <a:pt x="3028640" y="108219"/>
                          <a:pt x="2997200" y="101600"/>
                        </a:cubicBezTo>
                        <a:cubicBezTo>
                          <a:pt x="2963894" y="94588"/>
                          <a:pt x="2929402" y="95417"/>
                          <a:pt x="2895600" y="91440"/>
                        </a:cubicBezTo>
                        <a:cubicBezTo>
                          <a:pt x="2871817" y="88642"/>
                          <a:pt x="2848263" y="84078"/>
                          <a:pt x="2824480" y="81280"/>
                        </a:cubicBezTo>
                        <a:cubicBezTo>
                          <a:pt x="2790678" y="77303"/>
                          <a:pt x="2756617" y="75618"/>
                          <a:pt x="2722880" y="71120"/>
                        </a:cubicBezTo>
                        <a:cubicBezTo>
                          <a:pt x="2705763" y="68838"/>
                          <a:pt x="2688833" y="65148"/>
                          <a:pt x="2672080" y="60960"/>
                        </a:cubicBezTo>
                        <a:cubicBezTo>
                          <a:pt x="2648161" y="54980"/>
                          <a:pt x="2625368" y="44127"/>
                          <a:pt x="2600960" y="40640"/>
                        </a:cubicBezTo>
                        <a:cubicBezTo>
                          <a:pt x="2553904" y="33918"/>
                          <a:pt x="2506133" y="33867"/>
                          <a:pt x="2458720" y="30480"/>
                        </a:cubicBezTo>
                        <a:cubicBezTo>
                          <a:pt x="2438400" y="27093"/>
                          <a:pt x="2418293" y="21985"/>
                          <a:pt x="2397760" y="20320"/>
                        </a:cubicBezTo>
                        <a:cubicBezTo>
                          <a:pt x="2292899" y="11818"/>
                          <a:pt x="2082800" y="0"/>
                          <a:pt x="2082800" y="0"/>
                        </a:cubicBezTo>
                        <a:lnTo>
                          <a:pt x="934720" y="10160"/>
                        </a:lnTo>
                        <a:cubicBezTo>
                          <a:pt x="904057" y="10663"/>
                          <a:pt x="873481" y="14990"/>
                          <a:pt x="843280" y="20320"/>
                        </a:cubicBezTo>
                        <a:cubicBezTo>
                          <a:pt x="815778" y="25173"/>
                          <a:pt x="789385" y="35163"/>
                          <a:pt x="762000" y="40640"/>
                        </a:cubicBezTo>
                        <a:lnTo>
                          <a:pt x="711200" y="50800"/>
                        </a:lnTo>
                        <a:cubicBezTo>
                          <a:pt x="600255" y="124763"/>
                          <a:pt x="771296" y="15672"/>
                          <a:pt x="640080" y="81280"/>
                        </a:cubicBezTo>
                        <a:cubicBezTo>
                          <a:pt x="618237" y="92202"/>
                          <a:pt x="600061" y="109355"/>
                          <a:pt x="579120" y="121920"/>
                        </a:cubicBezTo>
                        <a:cubicBezTo>
                          <a:pt x="566133" y="129712"/>
                          <a:pt x="551467" y="134448"/>
                          <a:pt x="538480" y="142240"/>
                        </a:cubicBezTo>
                        <a:cubicBezTo>
                          <a:pt x="517539" y="154805"/>
                          <a:pt x="497840" y="169333"/>
                          <a:pt x="477520" y="182880"/>
                        </a:cubicBezTo>
                        <a:cubicBezTo>
                          <a:pt x="456319" y="197014"/>
                          <a:pt x="424403" y="217477"/>
                          <a:pt x="406400" y="233680"/>
                        </a:cubicBezTo>
                        <a:cubicBezTo>
                          <a:pt x="385040" y="252904"/>
                          <a:pt x="365760" y="274320"/>
                          <a:pt x="345440" y="294640"/>
                        </a:cubicBezTo>
                        <a:cubicBezTo>
                          <a:pt x="335280" y="304800"/>
                          <a:pt x="323721" y="313731"/>
                          <a:pt x="314960" y="325120"/>
                        </a:cubicBezTo>
                        <a:lnTo>
                          <a:pt x="213360" y="457200"/>
                        </a:lnTo>
                        <a:cubicBezTo>
                          <a:pt x="209973" y="467360"/>
                          <a:pt x="208876" y="478598"/>
                          <a:pt x="203200" y="487680"/>
                        </a:cubicBezTo>
                        <a:cubicBezTo>
                          <a:pt x="141972" y="585645"/>
                          <a:pt x="181232" y="490977"/>
                          <a:pt x="132080" y="589280"/>
                        </a:cubicBezTo>
                        <a:cubicBezTo>
                          <a:pt x="127291" y="598859"/>
                          <a:pt x="125765" y="609764"/>
                          <a:pt x="121920" y="619760"/>
                        </a:cubicBezTo>
                        <a:cubicBezTo>
                          <a:pt x="108826" y="653804"/>
                          <a:pt x="97592" y="688735"/>
                          <a:pt x="81280" y="721360"/>
                        </a:cubicBezTo>
                        <a:cubicBezTo>
                          <a:pt x="74507" y="734907"/>
                          <a:pt x="65749" y="747632"/>
                          <a:pt x="60960" y="762000"/>
                        </a:cubicBezTo>
                        <a:cubicBezTo>
                          <a:pt x="32523" y="847310"/>
                          <a:pt x="47533" y="827502"/>
                          <a:pt x="30480" y="904240"/>
                        </a:cubicBezTo>
                        <a:cubicBezTo>
                          <a:pt x="28157" y="914695"/>
                          <a:pt x="23707" y="924560"/>
                          <a:pt x="20320" y="934720"/>
                        </a:cubicBezTo>
                        <a:cubicBezTo>
                          <a:pt x="12762" y="987625"/>
                          <a:pt x="0" y="1068288"/>
                          <a:pt x="0" y="1117600"/>
                        </a:cubicBezTo>
                        <a:cubicBezTo>
                          <a:pt x="0" y="1307284"/>
                          <a:pt x="4141" y="1496972"/>
                          <a:pt x="10160" y="1686560"/>
                        </a:cubicBezTo>
                        <a:cubicBezTo>
                          <a:pt x="11842" y="1739537"/>
                          <a:pt x="23498" y="1759608"/>
                          <a:pt x="30480" y="1808480"/>
                        </a:cubicBezTo>
                        <a:cubicBezTo>
                          <a:pt x="34817" y="1838839"/>
                          <a:pt x="34626" y="1869848"/>
                          <a:pt x="40640" y="1899920"/>
                        </a:cubicBezTo>
                        <a:cubicBezTo>
                          <a:pt x="44841" y="1920923"/>
                          <a:pt x="49079" y="1943058"/>
                          <a:pt x="60960" y="1960880"/>
                        </a:cubicBezTo>
                        <a:cubicBezTo>
                          <a:pt x="108848" y="2032712"/>
                          <a:pt x="48749" y="1943785"/>
                          <a:pt x="111760" y="2032000"/>
                        </a:cubicBezTo>
                        <a:cubicBezTo>
                          <a:pt x="140483" y="2072212"/>
                          <a:pt x="118337" y="2057899"/>
                          <a:pt x="162560" y="2072640"/>
                        </a:cubicBezTo>
                        <a:cubicBezTo>
                          <a:pt x="193494" y="2119041"/>
                          <a:pt x="176638" y="2086353"/>
                          <a:pt x="193040" y="2143760"/>
                        </a:cubicBezTo>
                        <a:cubicBezTo>
                          <a:pt x="195982" y="2154058"/>
                          <a:pt x="228600" y="2133600"/>
                          <a:pt x="233680" y="214376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err="1">
              <a:solidFill>
                <a:srgbClr val="003D77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F929BB5-0209-4091-95E1-7EDD9817DF87}"/>
              </a:ext>
            </a:extLst>
          </p:cNvPr>
          <p:cNvSpPr txBox="1"/>
          <p:nvPr/>
        </p:nvSpPr>
        <p:spPr>
          <a:xfrm>
            <a:off x="407368" y="1858850"/>
            <a:ext cx="3555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D77"/>
                </a:solidFill>
              </a:rPr>
              <a:t>System </a:t>
            </a:r>
            <a:r>
              <a:rPr lang="de-DE" sz="2000" dirty="0" err="1">
                <a:solidFill>
                  <a:srgbClr val="003D77"/>
                </a:solidFill>
              </a:rPr>
              <a:t>simulation</a:t>
            </a:r>
            <a:r>
              <a:rPr lang="de-DE" sz="2000" dirty="0">
                <a:solidFill>
                  <a:srgbClr val="003D77"/>
                </a:solidFill>
              </a:rPr>
              <a:t> </a:t>
            </a:r>
            <a:r>
              <a:rPr lang="de-DE" sz="2000" dirty="0" err="1">
                <a:solidFill>
                  <a:srgbClr val="003D77"/>
                </a:solidFill>
              </a:rPr>
              <a:t>for</a:t>
            </a:r>
            <a:r>
              <a:rPr lang="de-DE" sz="2000" dirty="0">
                <a:solidFill>
                  <a:srgbClr val="003D77"/>
                </a:solidFill>
              </a:rPr>
              <a:t> </a:t>
            </a:r>
            <a:r>
              <a:rPr lang="de-DE" sz="2000" dirty="0" err="1">
                <a:solidFill>
                  <a:srgbClr val="003D77"/>
                </a:solidFill>
              </a:rPr>
              <a:t>car</a:t>
            </a:r>
            <a:r>
              <a:rPr lang="de-DE" sz="2000" dirty="0">
                <a:solidFill>
                  <a:srgbClr val="003D77"/>
                </a:solidFill>
              </a:rPr>
              <a:t> </a:t>
            </a:r>
            <a:r>
              <a:rPr lang="de-DE" sz="2000" dirty="0" err="1">
                <a:solidFill>
                  <a:srgbClr val="003D77"/>
                </a:solidFill>
              </a:rPr>
              <a:t>dynamics</a:t>
            </a:r>
            <a:r>
              <a:rPr lang="de-DE" sz="2000" dirty="0">
                <a:solidFill>
                  <a:srgbClr val="003D77"/>
                </a:solidFill>
              </a:rPr>
              <a:t> </a:t>
            </a:r>
            <a:r>
              <a:rPr lang="de-DE" sz="2000" dirty="0" err="1">
                <a:solidFill>
                  <a:srgbClr val="003D77"/>
                </a:solidFill>
              </a:rPr>
              <a:t>is</a:t>
            </a:r>
            <a:r>
              <a:rPr lang="de-DE" sz="2000" dirty="0">
                <a:solidFill>
                  <a:srgbClr val="003D77"/>
                </a:solidFill>
              </a:rPr>
              <a:t> </a:t>
            </a:r>
            <a:r>
              <a:rPr lang="de-DE" sz="2000" dirty="0" err="1">
                <a:solidFill>
                  <a:srgbClr val="003D77"/>
                </a:solidFill>
              </a:rPr>
              <a:t>well</a:t>
            </a:r>
            <a:r>
              <a:rPr lang="de-DE" sz="2000" dirty="0">
                <a:solidFill>
                  <a:srgbClr val="003D77"/>
                </a:solidFill>
              </a:rPr>
              <a:t> </a:t>
            </a:r>
            <a:r>
              <a:rPr lang="de-DE" sz="2000" dirty="0" err="1">
                <a:solidFill>
                  <a:srgbClr val="003D77"/>
                </a:solidFill>
              </a:rPr>
              <a:t>known</a:t>
            </a:r>
            <a:endParaRPr lang="de-DE" sz="2000" dirty="0">
              <a:solidFill>
                <a:srgbClr val="003D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D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D77"/>
                </a:solidFill>
              </a:rPr>
              <a:t>System </a:t>
            </a:r>
            <a:r>
              <a:rPr lang="de-DE" sz="2000" dirty="0" err="1">
                <a:solidFill>
                  <a:srgbClr val="003D77"/>
                </a:solidFill>
              </a:rPr>
              <a:t>simulation</a:t>
            </a:r>
            <a:r>
              <a:rPr lang="de-DE" sz="2000" dirty="0">
                <a:solidFill>
                  <a:srgbClr val="003D77"/>
                </a:solidFill>
              </a:rPr>
              <a:t> </a:t>
            </a:r>
            <a:r>
              <a:rPr lang="de-DE" sz="2000" dirty="0" err="1">
                <a:solidFill>
                  <a:srgbClr val="003D77"/>
                </a:solidFill>
              </a:rPr>
              <a:t>for</a:t>
            </a:r>
            <a:r>
              <a:rPr lang="de-DE" sz="2000" dirty="0">
                <a:solidFill>
                  <a:srgbClr val="003D77"/>
                </a:solidFill>
              </a:rPr>
              <a:t> EM </a:t>
            </a:r>
            <a:r>
              <a:rPr lang="de-DE" sz="2000" dirty="0" err="1">
                <a:solidFill>
                  <a:srgbClr val="003D77"/>
                </a:solidFill>
              </a:rPr>
              <a:t>noise</a:t>
            </a:r>
            <a:r>
              <a:rPr lang="de-DE" sz="2000" dirty="0">
                <a:solidFill>
                  <a:srgbClr val="003D77"/>
                </a:solidFill>
              </a:rPr>
              <a:t> </a:t>
            </a:r>
            <a:r>
              <a:rPr lang="de-DE" sz="2000" dirty="0" err="1">
                <a:solidFill>
                  <a:srgbClr val="003D77"/>
                </a:solidFill>
              </a:rPr>
              <a:t>is</a:t>
            </a:r>
            <a:r>
              <a:rPr lang="de-DE" sz="2000" dirty="0">
                <a:solidFill>
                  <a:srgbClr val="003D77"/>
                </a:solidFill>
              </a:rPr>
              <a:t> </a:t>
            </a:r>
            <a:r>
              <a:rPr lang="de-DE" sz="2000" dirty="0" err="1">
                <a:solidFill>
                  <a:srgbClr val="003D77"/>
                </a:solidFill>
              </a:rPr>
              <a:t>new</a:t>
            </a:r>
            <a:endParaRPr lang="de-DE" sz="2000" dirty="0">
              <a:solidFill>
                <a:srgbClr val="003D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C8ED29A-6159-45C1-B22F-2ABB59D2A2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8209" y="1486084"/>
            <a:ext cx="9514215" cy="476133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Power </a:t>
            </a:r>
            <a:r>
              <a:rPr lang="de-DE" dirty="0" err="1"/>
              <a:t>electronics</a:t>
            </a:r>
            <a:r>
              <a:rPr lang="de-DE" dirty="0"/>
              <a:t> and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algorithms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regularily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Ansys</a:t>
            </a:r>
            <a:r>
              <a:rPr lang="de-DE" dirty="0"/>
              <a:t> Twin </a:t>
            </a:r>
            <a:r>
              <a:rPr lang="de-DE" dirty="0" err="1"/>
              <a:t>Builder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SBS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(ROMs)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different </a:t>
            </a:r>
            <a:r>
              <a:rPr lang="de-DE" dirty="0" err="1"/>
              <a:t>purposes</a:t>
            </a:r>
            <a:r>
              <a:rPr lang="de-DE" dirty="0"/>
              <a:t>:</a:t>
            </a:r>
          </a:p>
          <a:p>
            <a:pPr marL="561974" lvl="1" indent="-342900">
              <a:buFont typeface="Arial" panose="020B0604020202020204" pitchFamily="34" charset="0"/>
              <a:buChar char="•"/>
            </a:pPr>
            <a:r>
              <a:rPr lang="de-DE" dirty="0"/>
              <a:t>Electric </a:t>
            </a:r>
            <a:r>
              <a:rPr lang="de-DE" dirty="0" err="1"/>
              <a:t>machine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ECE</a:t>
            </a:r>
            <a:r>
              <a:rPr lang="de-DE" dirty="0"/>
              <a:t> (</a:t>
            </a:r>
            <a:r>
              <a:rPr lang="de-DE"/>
              <a:t>equivalent</a:t>
            </a:r>
            <a:r>
              <a:rPr lang="de-DE" dirty="0"/>
              <a:t>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) </a:t>
            </a:r>
            <a:r>
              <a:rPr lang="de-DE" dirty="0" err="1"/>
              <a:t>exported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Ansys</a:t>
            </a:r>
            <a:r>
              <a:rPr lang="de-DE" dirty="0"/>
              <a:t> Maxwell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torque</a:t>
            </a:r>
            <a:r>
              <a:rPr lang="de-DE" dirty="0"/>
              <a:t> and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linkage</a:t>
            </a:r>
            <a:r>
              <a:rPr lang="de-DE" dirty="0"/>
              <a:t> vs. angle and </a:t>
            </a:r>
            <a:r>
              <a:rPr lang="de-DE" dirty="0" err="1"/>
              <a:t>currents</a:t>
            </a:r>
            <a:r>
              <a:rPr lang="de-DE" dirty="0"/>
              <a:t>. ECE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conservative</a:t>
            </a:r>
            <a:r>
              <a:rPr lang="de-DE" dirty="0"/>
              <a:t> </a:t>
            </a:r>
            <a:r>
              <a:rPr lang="de-DE" dirty="0" err="1"/>
              <a:t>electromagnetic</a:t>
            </a:r>
            <a:r>
              <a:rPr lang="de-DE" dirty="0"/>
              <a:t> – </a:t>
            </a:r>
            <a:r>
              <a:rPr lang="de-DE" dirty="0" err="1"/>
              <a:t>rotational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.</a:t>
            </a:r>
          </a:p>
          <a:p>
            <a:pPr marL="561974" lvl="1" indent="-342900">
              <a:buFont typeface="Arial" panose="020B0604020202020204" pitchFamily="34" charset="0"/>
              <a:buChar char="•"/>
            </a:pPr>
            <a:r>
              <a:rPr lang="de-DE" dirty="0"/>
              <a:t>Air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creates</a:t>
            </a:r>
            <a:r>
              <a:rPr lang="de-DE" dirty="0"/>
              <a:t> </a:t>
            </a:r>
            <a:r>
              <a:rPr lang="de-DE" dirty="0" err="1"/>
              <a:t>forces</a:t>
            </a:r>
            <a:r>
              <a:rPr lang="de-DE" dirty="0"/>
              <a:t> </a:t>
            </a:r>
            <a:r>
              <a:rPr lang="de-DE" dirty="0" err="1"/>
              <a:t>onto</a:t>
            </a:r>
            <a:r>
              <a:rPr lang="de-DE" dirty="0"/>
              <a:t> </a:t>
            </a:r>
            <a:r>
              <a:rPr lang="de-DE" dirty="0" err="1"/>
              <a:t>stators</a:t>
            </a:r>
            <a:r>
              <a:rPr lang="de-DE" dirty="0"/>
              <a:t> </a:t>
            </a:r>
            <a:r>
              <a:rPr lang="de-DE" dirty="0" err="1"/>
              <a:t>beeing</a:t>
            </a:r>
            <a:r>
              <a:rPr lang="de-DE" dirty="0"/>
              <a:t> </a:t>
            </a:r>
            <a:r>
              <a:rPr lang="de-DE" dirty="0" err="1"/>
              <a:t>dependent</a:t>
            </a:r>
            <a:r>
              <a:rPr lang="de-DE" dirty="0"/>
              <a:t> on angle and </a:t>
            </a:r>
            <a:r>
              <a:rPr lang="de-DE" dirty="0" err="1"/>
              <a:t>currents</a:t>
            </a:r>
            <a:r>
              <a:rPr lang="de-DE" dirty="0"/>
              <a:t>. </a:t>
            </a:r>
            <a:r>
              <a:rPr lang="de-DE" dirty="0" err="1"/>
              <a:t>Transfering</a:t>
            </a:r>
            <a:r>
              <a:rPr lang="de-DE" dirty="0"/>
              <a:t> </a:t>
            </a:r>
            <a:r>
              <a:rPr lang="de-DE" dirty="0" err="1"/>
              <a:t>forces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waves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Fourier </a:t>
            </a:r>
            <a:r>
              <a:rPr lang="de-DE" dirty="0" err="1"/>
              <a:t>transformation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calculator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Maxwell.  The </a:t>
            </a:r>
            <a:r>
              <a:rPr lang="de-DE" dirty="0" err="1"/>
              <a:t>causal</a:t>
            </a:r>
            <a:r>
              <a:rPr lang="de-DE" dirty="0"/>
              <a:t>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angle and </a:t>
            </a:r>
            <a:r>
              <a:rPr lang="de-DE" dirty="0" err="1"/>
              <a:t>currents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coefficients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mechanics</a:t>
            </a:r>
            <a:r>
              <a:rPr lang="de-DE" dirty="0"/>
              <a:t>, </a:t>
            </a:r>
            <a:r>
              <a:rPr lang="de-DE" dirty="0" err="1"/>
              <a:t>interpolation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n-dimensional </a:t>
            </a:r>
            <a:r>
              <a:rPr lang="de-DE" dirty="0" err="1">
                <a:solidFill>
                  <a:srgbClr val="FF0000"/>
                </a:solidFill>
              </a:rPr>
              <a:t>table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from</a:t>
            </a:r>
            <a:r>
              <a:rPr lang="de-DE" dirty="0"/>
              <a:t> Twin </a:t>
            </a:r>
            <a:r>
              <a:rPr lang="de-DE" dirty="0" err="1"/>
              <a:t>Builder</a:t>
            </a:r>
            <a:r>
              <a:rPr lang="de-DE" dirty="0"/>
              <a:t>.</a:t>
            </a:r>
          </a:p>
          <a:p>
            <a:pPr marL="561974" lvl="1" indent="-342900">
              <a:buFont typeface="Arial" panose="020B0604020202020204" pitchFamily="34" charset="0"/>
              <a:buChar char="•"/>
            </a:pPr>
            <a:r>
              <a:rPr lang="de-DE" dirty="0" err="1"/>
              <a:t>Vibrating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modal </a:t>
            </a:r>
            <a:r>
              <a:rPr lang="de-DE" dirty="0" err="1"/>
              <a:t>basis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and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causal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vectors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waves</a:t>
            </a:r>
            <a:r>
              <a:rPr lang="de-DE" dirty="0"/>
              <a:t> and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normal </a:t>
            </a:r>
            <a:r>
              <a:rPr lang="de-DE" dirty="0" err="1"/>
              <a:t>waves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appended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modal </a:t>
            </a:r>
            <a:r>
              <a:rPr lang="de-DE" dirty="0" err="1"/>
              <a:t>file</a:t>
            </a:r>
            <a:r>
              <a:rPr lang="de-DE" dirty="0"/>
              <a:t>. </a:t>
            </a:r>
            <a:r>
              <a:rPr lang="de-DE" dirty="0" err="1"/>
              <a:t>Ansys</a:t>
            </a:r>
            <a:r>
              <a:rPr lang="de-DE" dirty="0"/>
              <a:t>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produces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intended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state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space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model</a:t>
            </a:r>
            <a:r>
              <a:rPr lang="de-DE" dirty="0"/>
              <a:t>.</a:t>
            </a:r>
          </a:p>
          <a:p>
            <a:pPr marL="561974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7EF0D7-FE87-4AB4-9448-4527266C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Transient System Simulation </a:t>
            </a:r>
            <a:r>
              <a:rPr lang="de-DE" dirty="0" err="1"/>
              <a:t>to</a:t>
            </a:r>
            <a:r>
              <a:rPr lang="de-DE" dirty="0"/>
              <a:t> Generate </a:t>
            </a:r>
            <a:r>
              <a:rPr lang="de-DE" dirty="0" err="1"/>
              <a:t>Structure</a:t>
            </a:r>
            <a:r>
              <a:rPr lang="de-DE" dirty="0"/>
              <a:t> Borne Sound (SBS)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FF6DE1-D7A2-43C9-B7CE-CE7D661D7F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7867C0-ADD3-4C51-BC16-DCDC6E9A5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1" y="1702108"/>
            <a:ext cx="2074199" cy="1798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705D1E2-476B-4764-BB7E-F6D345C54D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7" t="9066" r="8657" b="9214"/>
          <a:stretch/>
        </p:blipFill>
        <p:spPr>
          <a:xfrm>
            <a:off x="9696400" y="3680948"/>
            <a:ext cx="2398521" cy="1079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73399C7-2889-4177-AB4A-2BFF8D553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680" y="4943621"/>
            <a:ext cx="2398521" cy="16500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5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7576FE6-8FDE-4C7B-98A9-48BDB30482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8209" y="1486084"/>
            <a:ext cx="3070902" cy="4761337"/>
          </a:xfrm>
        </p:spPr>
        <p:txBody>
          <a:bodyPr/>
          <a:lstStyle/>
          <a:p>
            <a:r>
              <a:rPr lang="de-DE" dirty="0"/>
              <a:t>Create ECE </a:t>
            </a:r>
            <a:r>
              <a:rPr lang="de-DE" dirty="0" err="1"/>
              <a:t>using</a:t>
            </a:r>
            <a:r>
              <a:rPr lang="de-DE" dirty="0"/>
              <a:t> ECE3 and ECER </a:t>
            </a:r>
            <a:r>
              <a:rPr lang="de-DE" dirty="0" err="1"/>
              <a:t>models</a:t>
            </a:r>
            <a:endParaRPr lang="de-DE" dirty="0"/>
          </a:p>
          <a:p>
            <a:r>
              <a:rPr lang="de-DE" dirty="0"/>
              <a:t>Add Expression Cache </a:t>
            </a:r>
            <a:r>
              <a:rPr lang="de-DE" dirty="0" err="1"/>
              <a:t>for</a:t>
            </a:r>
            <a:r>
              <a:rPr lang="de-DE" dirty="0"/>
              <a:t> Force </a:t>
            </a:r>
            <a:r>
              <a:rPr lang="de-DE" dirty="0" err="1"/>
              <a:t>Waves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9D7E61-2BEB-4F5B-9323-1AC6CB7E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ECE Generation </a:t>
            </a:r>
            <a:r>
              <a:rPr lang="de-DE" dirty="0" err="1"/>
              <a:t>Including</a:t>
            </a:r>
            <a:r>
              <a:rPr lang="de-DE" dirty="0"/>
              <a:t> Force </a:t>
            </a:r>
            <a:r>
              <a:rPr lang="de-DE" dirty="0" err="1"/>
              <a:t>Waves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089807-89E6-40A0-98F1-B3ABEBCE76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DF7296-536C-4DE7-B309-8562AABA8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2" t="7368" r="11832" b="4540"/>
          <a:stretch/>
        </p:blipFill>
        <p:spPr>
          <a:xfrm>
            <a:off x="479376" y="3717032"/>
            <a:ext cx="2507112" cy="236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F2EF6D1-C7D3-48B1-AA4B-3562775FB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39" y="1422227"/>
            <a:ext cx="9336361" cy="912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A9C093D-6C6E-4D20-9624-77625943F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082" y="2905020"/>
            <a:ext cx="8096918" cy="13308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1622A5B-824A-40F0-9B5C-8C87F0347F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80" b="1"/>
          <a:stretch/>
        </p:blipFill>
        <p:spPr>
          <a:xfrm>
            <a:off x="4095082" y="4130566"/>
            <a:ext cx="8096919" cy="130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37266A-E267-42B6-9EAA-B37FE7E42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2264" y="907515"/>
            <a:ext cx="3176905" cy="2755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AAA39F5-0F92-4682-83A4-71A049307A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96" t="2499" b="8563"/>
          <a:stretch/>
        </p:blipFill>
        <p:spPr>
          <a:xfrm>
            <a:off x="4083802" y="5366581"/>
            <a:ext cx="7844845" cy="1021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2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12FDCAE-AA58-4F40-B990-22B2E8125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" t="628" r="292" b="689"/>
          <a:stretch/>
        </p:blipFill>
        <p:spPr>
          <a:xfrm>
            <a:off x="398208" y="1923708"/>
            <a:ext cx="8031445" cy="44724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4BCF8C-4694-4D82-A328-FB515462E92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(</a:t>
            </a:r>
            <a:r>
              <a:rPr lang="de-DE" dirty="0" err="1"/>
              <a:t>cleaned</a:t>
            </a:r>
            <a:r>
              <a:rPr lang="de-DE" dirty="0"/>
              <a:t> and </a:t>
            </a:r>
            <a:r>
              <a:rPr lang="de-DE" dirty="0" err="1"/>
              <a:t>completed</a:t>
            </a:r>
            <a:r>
              <a:rPr lang="de-DE" dirty="0"/>
              <a:t>)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export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NDTAB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3C2793-4CFE-497B-9234-D2A76E0C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Look Up Table in Twin </a:t>
            </a:r>
            <a:r>
              <a:rPr lang="de-DE" dirty="0" err="1"/>
              <a:t>Builder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Force </a:t>
            </a:r>
            <a:r>
              <a:rPr lang="de-DE" dirty="0" err="1"/>
              <a:t>Waves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F716B6-1A33-47A1-8A3B-4170DAC62C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mOre driVE 2021, Schnelle Berechnung des Körperschalls, Hanke &amp; Wibbeler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2F8D6B1-FEE7-419B-BE18-8F0262D08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7" t="9066" r="8657" b="9214"/>
          <a:stretch/>
        </p:blipFill>
        <p:spPr>
          <a:xfrm>
            <a:off x="7896200" y="938012"/>
            <a:ext cx="4176464" cy="1879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4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F_Profil_16_10">
  <a:themeElements>
    <a:clrScheme name="CADFEM Style">
      <a:dk1>
        <a:srgbClr val="575756"/>
      </a:dk1>
      <a:lt1>
        <a:srgbClr val="FFFFFF"/>
      </a:lt1>
      <a:dk2>
        <a:srgbClr val="575756"/>
      </a:dk2>
      <a:lt2>
        <a:srgbClr val="EEECE1"/>
      </a:lt2>
      <a:accent1>
        <a:srgbClr val="003D77"/>
      </a:accent1>
      <a:accent2>
        <a:srgbClr val="6DAA2D"/>
      </a:accent2>
      <a:accent3>
        <a:srgbClr val="A5A5A5"/>
      </a:accent3>
      <a:accent4>
        <a:srgbClr val="6C7048"/>
      </a:accent4>
      <a:accent5>
        <a:srgbClr val="F7B047"/>
      </a:accent5>
      <a:accent6>
        <a:srgbClr val="003A74"/>
      </a:accent6>
      <a:hlink>
        <a:srgbClr val="6565FF"/>
      </a:hlink>
      <a:folHlink>
        <a:srgbClr val="A5A5A5"/>
      </a:folHlink>
    </a:clrScheme>
    <a:fontScheme name="CADFE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3D77"/>
          </a:solidFill>
        </a:ln>
      </a:spPr>
      <a:bodyPr rtlCol="0" anchor="ctr">
        <a:noAutofit/>
      </a:bodyPr>
      <a:lstStyle>
        <a:defPPr algn="ctr">
          <a:defRPr dirty="0" err="1" smtClean="0">
            <a:solidFill>
              <a:srgbClr val="003D7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000" dirty="0" err="1" smtClean="0">
            <a:solidFill>
              <a:srgbClr val="003D7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1_en_CADFEM_2020.potx" id="{5FA0BAAB-2978-46E5-80EB-5950C55F2889}" vid="{0F56C858-2D85-49EA-AED1-69812AF5382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435B3E7780B9499C662C690298F415" ma:contentTypeVersion="15" ma:contentTypeDescription="Ein neues Dokument erstellen." ma:contentTypeScope="" ma:versionID="027d276adeccc6814f7a1bc33258a716">
  <xsd:schema xmlns:xsd="http://www.w3.org/2001/XMLSchema" xmlns:xs="http://www.w3.org/2001/XMLSchema" xmlns:p="http://schemas.microsoft.com/office/2006/metadata/properties" xmlns:ns1="http://schemas.microsoft.com/sharepoint/v3" xmlns:ns2="814c885e-dd15-4e9b-9078-2e81216bef0d" xmlns:ns3="8799726d-154e-4997-8c25-168d38deba55" targetNamespace="http://schemas.microsoft.com/office/2006/metadata/properties" ma:root="true" ma:fieldsID="b8f63205a83b94b5ba0c969cca890ecf" ns1:_="" ns2:_="" ns3:_="">
    <xsd:import namespace="http://schemas.microsoft.com/sharepoint/v3"/>
    <xsd:import namespace="814c885e-dd15-4e9b-9078-2e81216bef0d"/>
    <xsd:import namespace="8799726d-154e-4997-8c25-168d38deb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c885e-dd15-4e9b-9078-2e81216be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9726d-154e-4997-8c25-168d38deb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E8E0A9-169D-44D6-9D7F-A11F4735C5FA}"/>
</file>

<file path=customXml/itemProps2.xml><?xml version="1.0" encoding="utf-8"?>
<ds:datastoreItem xmlns:ds="http://schemas.openxmlformats.org/officeDocument/2006/customXml" ds:itemID="{6321E4D0-C731-4AEA-B702-D34C23BFA20A}"/>
</file>

<file path=customXml/itemProps3.xml><?xml version="1.0" encoding="utf-8"?>
<ds:datastoreItem xmlns:ds="http://schemas.openxmlformats.org/officeDocument/2006/customXml" ds:itemID="{0B2923B8-6E5E-46D8-A724-F7ADE1F668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Office PowerPoint</Application>
  <PresentationFormat>Breitbild</PresentationFormat>
  <Paragraphs>128</Paragraphs>
  <Slides>13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CF_Profil_16_10</vt:lpstr>
      <vt:lpstr>Wie klingt die Maschine am Umrichter? Schnelle Berechnung und Auralisierung des Körperschalls</vt:lpstr>
      <vt:lpstr>Agenda</vt:lpstr>
      <vt:lpstr>Problem Description</vt:lpstr>
      <vt:lpstr>State of the Art: Harmonic Workflow</vt:lpstr>
      <vt:lpstr>Pros and Cons of Harmonic Workflow</vt:lpstr>
      <vt:lpstr>Idea: System Simulation for fast Transient NVH Analysis</vt:lpstr>
      <vt:lpstr>Transient System Simulation to Generate Structure Borne Sound (SBS) </vt:lpstr>
      <vt:lpstr>ECE Generation Including Force Waves</vt:lpstr>
      <vt:lpstr>Look Up Table in Twin Builder for Force Waves</vt:lpstr>
      <vt:lpstr>SPMWRITE to Create Housing ROM</vt:lpstr>
      <vt:lpstr>Example: PMSM under SIN and PWM Excitation</vt:lpstr>
      <vt:lpstr>Waterfall Diagram Comparison SIN vs PWM</vt:lpstr>
      <vt:lpstr>Summary, Outlook, Benefit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Demonstrator</dc:title>
  <dc:creator>Martin Hanke</dc:creator>
  <cp:lastModifiedBy>Martin Hanke (MH)</cp:lastModifiedBy>
  <cp:revision>72</cp:revision>
  <dcterms:created xsi:type="dcterms:W3CDTF">2020-08-31T16:52:35Z</dcterms:created>
  <dcterms:modified xsi:type="dcterms:W3CDTF">2021-08-25T10:22:40Z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0x010100F5435B3E7780B9499C662C690298F415</vt:lpwstr>
  </property>
</Properties>
</file>